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68" r:id="rId5"/>
    <p:sldId id="259" r:id="rId6"/>
    <p:sldId id="261" r:id="rId7"/>
    <p:sldId id="260" r:id="rId8"/>
    <p:sldId id="267" r:id="rId9"/>
    <p:sldId id="263" r:id="rId10"/>
    <p:sldId id="269" r:id="rId11"/>
    <p:sldId id="270" r:id="rId12"/>
    <p:sldId id="271" r:id="rId13"/>
  </p:sldIdLst>
  <p:sldSz cx="7772400" cy="10058400"/>
  <p:notesSz cx="6858000" cy="9144000"/>
  <p:embeddedFontLst>
    <p:embeddedFont>
      <p:font typeface="Arial Black" panose="020B0A04020102020204" pitchFamily="34" charset="0"/>
      <p:regular r:id="rId15"/>
      <p:bold r:id="rId16"/>
    </p:embeddedFont>
    <p:embeddedFont>
      <p:font typeface="Calibri" panose="020F0502020204030204" pitchFamily="34" charset="0"/>
      <p:regular r:id="rId17"/>
      <p:bold r:id="rId18"/>
      <p:italic r:id="rId19"/>
      <p:boldItalic r:id="rId20"/>
    </p:embeddedFont>
    <p:embeddedFont>
      <p:font typeface="Quattrocento Sans" panose="020B0502050000020003"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66qXzfEr7FQs3j3p5R9VffOA9F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9CC482-0513-2AC2-F780-2605DDFE0689}" name="Sarah Hicks" initials="SH" userId="dc2c68496fa28e47" providerId="Windows Live"/>
  <p188:author id="{5637BECC-4092-3F34-3914-D78819730D09}" name="Carol Levin" initials="CL" userId="c98c5506e6804fa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FD8F4-09C5-4C90-BC83-4DC7A15936C4}" v="13" dt="2023-07-11T21:54:41.556"/>
  </p1510:revLst>
</p1510:revInfo>
</file>

<file path=ppt/tableStyles.xml><?xml version="1.0" encoding="utf-8"?>
<a:tblStyleLst xmlns:a="http://schemas.openxmlformats.org/drawingml/2006/main" def="{AB3E267E-B5FB-4E3A-8178-DB05F9F80BCF}">
  <a:tblStyle styleId="{AB3E267E-B5FB-4E3A-8178-DB05F9F80BCF}" styleName="Table_0">
    <a:wholeTbl>
      <a:tcTxStyle b="off" i="off">
        <a:font>
          <a:latin typeface="Arial"/>
          <a:ea typeface="Arial"/>
          <a:cs typeface="Arial"/>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b="off" i="off"/>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dk1"/>
          </a:solidFill>
        </a:fill>
      </a:tcStyle>
    </a:firstRow>
    <a:neCell>
      <a:tcTxStyle b="off" i="off"/>
      <a:tcStyle>
        <a:tcBdr/>
      </a:tcStyle>
    </a:neCell>
    <a:nwCell>
      <a:tcTxStyle b="off" i="off"/>
      <a:tcStyle>
        <a:tcBdr/>
      </a:tcStyle>
    </a:nwCell>
  </a:tblStyle>
  <a:tblStyle styleId="{F656042C-3806-48DD-A2B9-4947D1B5D2AD}" styleName="Table_1">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9F9F9"/>
          </a:solidFill>
        </a:fill>
      </a:tcStyle>
    </a:wholeTbl>
    <a:band1H>
      <a:tcTxStyle b="off" i="off"/>
      <a:tcStyle>
        <a:tcBdr/>
        <a:fill>
          <a:solidFill>
            <a:srgbClr val="F2F2F2"/>
          </a:solidFill>
        </a:fill>
      </a:tcStyle>
    </a:band1H>
    <a:band2H>
      <a:tcTxStyle b="off" i="off"/>
      <a:tcStyle>
        <a:tcBdr/>
      </a:tcStyle>
    </a:band2H>
    <a:band1V>
      <a:tcTxStyle b="off" i="off"/>
      <a:tcStyle>
        <a:tcBdr/>
        <a:fill>
          <a:solidFill>
            <a:srgbClr val="F2F2F2"/>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F9F9F9"/>
          </a:solidFill>
        </a:fill>
      </a:tcStyle>
    </a:lastRow>
    <a:seCell>
      <a:tcTxStyle b="off" i="off"/>
      <a:tcStyle>
        <a:tcBdr/>
      </a:tcStyle>
    </a:seCell>
    <a:swCell>
      <a:tcTxStyle b="off" i="off"/>
      <a:tcStyle>
        <a:tcBdr/>
      </a:tcStyle>
    </a:swCell>
    <a:firstRow>
      <a:tcTxStyle b="on" i="off"/>
      <a:tcStyle>
        <a:tcBdr/>
        <a:fill>
          <a:solidFill>
            <a:srgbClr val="F9F9F9"/>
          </a:solidFill>
        </a:fill>
      </a:tcStyle>
    </a:firstRow>
    <a:neCell>
      <a:tcTxStyle b="off" i="off"/>
      <a:tcStyle>
        <a:tcBdr/>
      </a:tcStyle>
    </a:neCell>
    <a:nwCell>
      <a:tcTxStyle b="off" i="off"/>
      <a:tcStyle>
        <a:tcBdr/>
      </a:tcStyle>
    </a:nwCell>
  </a:tblStyle>
  <a:tblStyle styleId="{117AB475-21F6-49A4-9A0F-32D683AFB80C}" styleName="Table_2">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40000"/>
            </a:schemeClr>
          </a:solidFill>
        </a:fill>
      </a:tcStyle>
    </a:band1H>
    <a:band2H>
      <a:tcTxStyle b="off" i="off"/>
      <a:tcStyle>
        <a:tcBdr/>
      </a:tcStyle>
    </a:band2H>
    <a:band1V>
      <a:tcTxStyle b="off" i="off"/>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b="off" i="off"/>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b="off" i="off"/>
      <a:tcStyle>
        <a:tcBdr/>
      </a:tcStyle>
    </a:neCell>
    <a:nwCell>
      <a:tcTxStyle b="off" i="off"/>
      <a:tcStyle>
        <a:tcBdr/>
      </a:tcStyle>
    </a:nwCell>
  </a:tblStyle>
  <a:tblStyle styleId="{6D924D39-8124-4154-A0F0-2B94BC2125DE}"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1"/>
    <p:restoredTop sz="94682"/>
  </p:normalViewPr>
  <p:slideViewPr>
    <p:cSldViewPr snapToGrid="0">
      <p:cViewPr>
        <p:scale>
          <a:sx n="68" d="100"/>
          <a:sy n="68" d="100"/>
        </p:scale>
        <p:origin x="217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546a0daccd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g2546a0daccd_0_2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6: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333" name="Google Shape;333;p16: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6739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573b8cd3f2_0_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2573b8cd3f2_0_0:notes"/>
          <p:cNvSpPr txBox="1">
            <a:spLocks noGrp="1"/>
          </p:cNvSpPr>
          <p:nvPr>
            <p:ph type="body" idx="1"/>
          </p:nvPr>
        </p:nvSpPr>
        <p:spPr>
          <a:xfrm>
            <a:off x="685801" y="4400550"/>
            <a:ext cx="5486400" cy="36006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SzPts val="1400"/>
              <a:buNone/>
            </a:pPr>
            <a:endParaRPr dirty="0"/>
          </a:p>
        </p:txBody>
      </p:sp>
      <p:sp>
        <p:nvSpPr>
          <p:cNvPr id="104" name="Google Shape;104;g2573b8cd3f2_0_0:notes"/>
          <p:cNvSpPr txBox="1">
            <a:spLocks noGrp="1"/>
          </p:cNvSpPr>
          <p:nvPr>
            <p:ph type="sldNum" idx="12"/>
          </p:nvPr>
        </p:nvSpPr>
        <p:spPr>
          <a:xfrm>
            <a:off x="3884614" y="8685214"/>
            <a:ext cx="2971800" cy="459000"/>
          </a:xfrm>
          <a:prstGeom prst="rect">
            <a:avLst/>
          </a:prstGeom>
          <a:noFill/>
          <a:ln>
            <a:noFill/>
          </a:ln>
        </p:spPr>
        <p:txBody>
          <a:bodyPr spcFirstLastPara="1" wrap="square" lIns="90575" tIns="45275" rIns="90575" bIns="452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2</a:t>
            </a:fld>
            <a:endParaRPr>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73b8cd3f2_0_4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573b8cd3f2_0_42:notes"/>
          <p:cNvSpPr txBox="1">
            <a:spLocks noGrp="1"/>
          </p:cNvSpPr>
          <p:nvPr>
            <p:ph type="body" idx="1"/>
          </p:nvPr>
        </p:nvSpPr>
        <p:spPr>
          <a:xfrm>
            <a:off x="685801" y="4400550"/>
            <a:ext cx="5486400" cy="36006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SzPts val="1400"/>
              <a:buNone/>
            </a:pPr>
            <a:endParaRPr dirty="0"/>
          </a:p>
        </p:txBody>
      </p:sp>
      <p:sp>
        <p:nvSpPr>
          <p:cNvPr id="148" name="Google Shape;148;g2573b8cd3f2_0_42:notes"/>
          <p:cNvSpPr txBox="1">
            <a:spLocks noGrp="1"/>
          </p:cNvSpPr>
          <p:nvPr>
            <p:ph type="sldNum" idx="12"/>
          </p:nvPr>
        </p:nvSpPr>
        <p:spPr>
          <a:xfrm>
            <a:off x="3884614" y="8685214"/>
            <a:ext cx="2971800" cy="459000"/>
          </a:xfrm>
          <a:prstGeom prst="rect">
            <a:avLst/>
          </a:prstGeom>
          <a:noFill/>
          <a:ln>
            <a:noFill/>
          </a:ln>
        </p:spPr>
        <p:txBody>
          <a:bodyPr spcFirstLastPara="1" wrap="square" lIns="90575" tIns="45275" rIns="90575" bIns="452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3</a:t>
            </a:fld>
            <a:endParaRPr>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546a0daccd_0_2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2546a0daccd_0_29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573b8cd3f2_1_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573b8cd3f2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299" name="Google Shape;299;g2573b8cd3f2_1_2: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9</a:t>
            </a:fld>
            <a:endParaRPr>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573b8cd3f2_1_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573b8cd3f2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299" name="Google Shape;299;g2573b8cd3f2_1_2: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3659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6: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333" name="Google Shape;333;p16: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9719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Layout ">
  <p:cSld name="Subtitle Layout ">
    <p:bg>
      <p:bgPr>
        <a:solidFill>
          <a:schemeClr val="lt1"/>
        </a:solidFill>
        <a:effectLst/>
      </p:bgPr>
    </p:bg>
    <p:spTree>
      <p:nvGrpSpPr>
        <p:cNvPr id="1" name="Shape 15"/>
        <p:cNvGrpSpPr/>
        <p:nvPr/>
      </p:nvGrpSpPr>
      <p:grpSpPr>
        <a:xfrm>
          <a:off x="0" y="0"/>
          <a:ext cx="0" cy="0"/>
          <a:chOff x="0" y="0"/>
          <a:chExt cx="0" cy="0"/>
        </a:xfrm>
      </p:grpSpPr>
      <p:sp>
        <p:nvSpPr>
          <p:cNvPr id="16" name="Google Shape;16;g2546a0daccd_0_272"/>
          <p:cNvSpPr txBox="1">
            <a:spLocks noGrp="1"/>
          </p:cNvSpPr>
          <p:nvPr>
            <p:ph type="sldNum" idx="12"/>
          </p:nvPr>
        </p:nvSpPr>
        <p:spPr>
          <a:xfrm>
            <a:off x="5869045" y="9322651"/>
            <a:ext cx="1749000" cy="535500"/>
          </a:xfrm>
          <a:prstGeom prst="rect">
            <a:avLst/>
          </a:prstGeom>
          <a:noFill/>
          <a:ln>
            <a:noFill/>
          </a:ln>
        </p:spPr>
        <p:txBody>
          <a:bodyPr spcFirstLastPara="1" wrap="square" lIns="102600" tIns="51275" rIns="102600" bIns="51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 | </a:t>
            </a:r>
            <a:fld id="{00000000-1234-1234-1234-123412341234}" type="slidenum">
              <a:rPr lang="en-US"/>
              <a:t>‹#›</a:t>
            </a:fld>
            <a:endParaRPr/>
          </a:p>
        </p:txBody>
      </p:sp>
      <p:sp>
        <p:nvSpPr>
          <p:cNvPr id="17" name="Google Shape;17;g2546a0daccd_0_272"/>
          <p:cNvSpPr txBox="1">
            <a:spLocks noGrp="1"/>
          </p:cNvSpPr>
          <p:nvPr>
            <p:ph type="body" idx="1"/>
          </p:nvPr>
        </p:nvSpPr>
        <p:spPr>
          <a:xfrm>
            <a:off x="1303499" y="3468829"/>
            <a:ext cx="5139000" cy="3776400"/>
          </a:xfrm>
          <a:prstGeom prst="rect">
            <a:avLst/>
          </a:prstGeom>
          <a:noFill/>
          <a:ln>
            <a:noFill/>
          </a:ln>
        </p:spPr>
        <p:txBody>
          <a:bodyPr spcFirstLastPara="1" wrap="square" lIns="102600" tIns="51275" rIns="102600" bIns="51275" anchor="t" anchorCtr="0">
            <a:normAutofit/>
          </a:bodyPr>
          <a:lstStyle>
            <a:lvl1pPr marL="457200" lvl="0" indent="-495300" algn="l">
              <a:lnSpc>
                <a:spcPct val="90000"/>
              </a:lnSpc>
              <a:spcBef>
                <a:spcPts val="1500"/>
              </a:spcBef>
              <a:spcAft>
                <a:spcPts val="0"/>
              </a:spcAft>
              <a:buClr>
                <a:schemeClr val="dk1"/>
              </a:buClr>
              <a:buSzPts val="4200"/>
              <a:buChar char="•"/>
              <a:defRPr>
                <a:solidFill>
                  <a:schemeClr val="dk1"/>
                </a:solidFill>
              </a:defRPr>
            </a:lvl1pPr>
            <a:lvl2pPr marL="914400" lvl="1" indent="-457200" algn="l">
              <a:lnSpc>
                <a:spcPct val="90000"/>
              </a:lnSpc>
              <a:spcBef>
                <a:spcPts val="700"/>
              </a:spcBef>
              <a:spcAft>
                <a:spcPts val="0"/>
              </a:spcAft>
              <a:buClr>
                <a:schemeClr val="dk1"/>
              </a:buClr>
              <a:buSzPts val="3600"/>
              <a:buChar char="•"/>
              <a:defRPr>
                <a:solidFill>
                  <a:schemeClr val="dk1"/>
                </a:solidFill>
              </a:defRPr>
            </a:lvl2pPr>
            <a:lvl3pPr marL="1371600" lvl="2" indent="-419100" algn="l">
              <a:lnSpc>
                <a:spcPct val="90000"/>
              </a:lnSpc>
              <a:spcBef>
                <a:spcPts val="700"/>
              </a:spcBef>
              <a:spcAft>
                <a:spcPts val="0"/>
              </a:spcAft>
              <a:buClr>
                <a:schemeClr val="dk1"/>
              </a:buClr>
              <a:buSzPts val="3000"/>
              <a:buChar char="•"/>
              <a:defRPr>
                <a:solidFill>
                  <a:schemeClr val="dk1"/>
                </a:solidFill>
              </a:defRPr>
            </a:lvl3pPr>
            <a:lvl4pPr marL="1828800" lvl="3" indent="-400050" algn="l">
              <a:lnSpc>
                <a:spcPct val="90000"/>
              </a:lnSpc>
              <a:spcBef>
                <a:spcPts val="700"/>
              </a:spcBef>
              <a:spcAft>
                <a:spcPts val="0"/>
              </a:spcAft>
              <a:buClr>
                <a:schemeClr val="dk1"/>
              </a:buClr>
              <a:buSzPts val="2700"/>
              <a:buChar char="•"/>
              <a:defRPr>
                <a:solidFill>
                  <a:schemeClr val="dk1"/>
                </a:solidFill>
              </a:defRPr>
            </a:lvl4pPr>
            <a:lvl5pPr marL="2286000" lvl="4" indent="-400050" algn="l">
              <a:lnSpc>
                <a:spcPct val="90000"/>
              </a:lnSpc>
              <a:spcBef>
                <a:spcPts val="700"/>
              </a:spcBef>
              <a:spcAft>
                <a:spcPts val="0"/>
              </a:spcAft>
              <a:buClr>
                <a:schemeClr val="dk1"/>
              </a:buClr>
              <a:buSzPts val="2700"/>
              <a:buChar char="•"/>
              <a:defRPr>
                <a:solidFill>
                  <a:schemeClr val="dk1"/>
                </a:solidFill>
              </a:defRPr>
            </a:lvl5pPr>
            <a:lvl6pPr marL="2743200" lvl="5" indent="-355600" algn="l">
              <a:lnSpc>
                <a:spcPct val="90000"/>
              </a:lnSpc>
              <a:spcBef>
                <a:spcPts val="700"/>
              </a:spcBef>
              <a:spcAft>
                <a:spcPts val="0"/>
              </a:spcAft>
              <a:buClr>
                <a:schemeClr val="dk1"/>
              </a:buClr>
              <a:buSzPts val="2000"/>
              <a:buChar char="•"/>
              <a:defRPr/>
            </a:lvl6pPr>
            <a:lvl7pPr marL="3200400" lvl="6" indent="-355600" algn="l">
              <a:lnSpc>
                <a:spcPct val="90000"/>
              </a:lnSpc>
              <a:spcBef>
                <a:spcPts val="700"/>
              </a:spcBef>
              <a:spcAft>
                <a:spcPts val="0"/>
              </a:spcAft>
              <a:buClr>
                <a:schemeClr val="dk1"/>
              </a:buClr>
              <a:buSzPts val="2000"/>
              <a:buChar char="•"/>
              <a:defRPr/>
            </a:lvl7pPr>
            <a:lvl8pPr marL="3657600" lvl="7" indent="-355600" algn="l">
              <a:lnSpc>
                <a:spcPct val="90000"/>
              </a:lnSpc>
              <a:spcBef>
                <a:spcPts val="700"/>
              </a:spcBef>
              <a:spcAft>
                <a:spcPts val="0"/>
              </a:spcAft>
              <a:buClr>
                <a:schemeClr val="dk1"/>
              </a:buClr>
              <a:buSzPts val="2000"/>
              <a:buChar char="•"/>
              <a:defRPr/>
            </a:lvl8pPr>
            <a:lvl9pPr marL="4114800" lvl="8" indent="-355600" algn="l">
              <a:lnSpc>
                <a:spcPct val="90000"/>
              </a:lnSpc>
              <a:spcBef>
                <a:spcPts val="700"/>
              </a:spcBef>
              <a:spcAft>
                <a:spcPts val="0"/>
              </a:spcAft>
              <a:buClr>
                <a:schemeClr val="dk1"/>
              </a:buClr>
              <a:buSzPts val="2000"/>
              <a:buChar char="•"/>
              <a:defRPr/>
            </a:lvl9pPr>
          </a:lstStyle>
          <a:p>
            <a:endParaRPr/>
          </a:p>
        </p:txBody>
      </p:sp>
      <p:sp>
        <p:nvSpPr>
          <p:cNvPr id="18" name="Google Shape;18;g2546a0daccd_0_272"/>
          <p:cNvSpPr txBox="1">
            <a:spLocks noGrp="1"/>
          </p:cNvSpPr>
          <p:nvPr>
            <p:ph type="body" idx="2"/>
          </p:nvPr>
        </p:nvSpPr>
        <p:spPr>
          <a:xfrm>
            <a:off x="429102" y="2011682"/>
            <a:ext cx="6934200" cy="1411200"/>
          </a:xfrm>
          <a:prstGeom prst="rect">
            <a:avLst/>
          </a:prstGeom>
          <a:noFill/>
          <a:ln>
            <a:noFill/>
          </a:ln>
        </p:spPr>
        <p:txBody>
          <a:bodyPr spcFirstLastPara="1" wrap="square" lIns="102600" tIns="51275" rIns="102600" bIns="51275" anchor="t" anchorCtr="0">
            <a:normAutofit/>
          </a:bodyPr>
          <a:lstStyle>
            <a:lvl1pPr marL="457200" lvl="0" indent="-228600" algn="ctr">
              <a:lnSpc>
                <a:spcPct val="90000"/>
              </a:lnSpc>
              <a:spcBef>
                <a:spcPts val="1500"/>
              </a:spcBef>
              <a:spcAft>
                <a:spcPts val="0"/>
              </a:spcAft>
              <a:buClr>
                <a:schemeClr val="dk1"/>
              </a:buClr>
              <a:buSzPts val="7200"/>
              <a:buNone/>
              <a:defRPr sz="7200" b="1" u="none">
                <a:latin typeface="Arial Black"/>
                <a:ea typeface="Arial Black"/>
                <a:cs typeface="Arial Black"/>
                <a:sym typeface="Arial Black"/>
              </a:defRPr>
            </a:lvl1pPr>
            <a:lvl2pPr marL="914400" lvl="1" indent="-228600" algn="l">
              <a:lnSpc>
                <a:spcPct val="90000"/>
              </a:lnSpc>
              <a:spcBef>
                <a:spcPts val="700"/>
              </a:spcBef>
              <a:spcAft>
                <a:spcPts val="0"/>
              </a:spcAft>
              <a:buClr>
                <a:schemeClr val="dk1"/>
              </a:buClr>
              <a:buSzPts val="3600"/>
              <a:buNone/>
              <a:defRPr/>
            </a:lvl2pPr>
            <a:lvl3pPr marL="1371600" lvl="2" indent="-228600" algn="l">
              <a:lnSpc>
                <a:spcPct val="90000"/>
              </a:lnSpc>
              <a:spcBef>
                <a:spcPts val="700"/>
              </a:spcBef>
              <a:spcAft>
                <a:spcPts val="0"/>
              </a:spcAft>
              <a:buClr>
                <a:schemeClr val="dk1"/>
              </a:buClr>
              <a:buSzPts val="3000"/>
              <a:buNone/>
              <a:defRPr/>
            </a:lvl3pPr>
            <a:lvl4pPr marL="1828800" lvl="3" indent="-228600" algn="l">
              <a:lnSpc>
                <a:spcPct val="90000"/>
              </a:lnSpc>
              <a:spcBef>
                <a:spcPts val="700"/>
              </a:spcBef>
              <a:spcAft>
                <a:spcPts val="0"/>
              </a:spcAft>
              <a:buClr>
                <a:schemeClr val="dk1"/>
              </a:buClr>
              <a:buSzPts val="2700"/>
              <a:buNone/>
              <a:defRPr/>
            </a:lvl4pPr>
            <a:lvl5pPr marL="2286000" lvl="4" indent="-228600" algn="l">
              <a:lnSpc>
                <a:spcPct val="90000"/>
              </a:lnSpc>
              <a:spcBef>
                <a:spcPts val="700"/>
              </a:spcBef>
              <a:spcAft>
                <a:spcPts val="0"/>
              </a:spcAft>
              <a:buClr>
                <a:schemeClr val="dk1"/>
              </a:buClr>
              <a:buSzPts val="2700"/>
              <a:buNone/>
              <a:defRPr/>
            </a:lvl5pPr>
            <a:lvl6pPr marL="2743200" lvl="5" indent="-355600" algn="l">
              <a:lnSpc>
                <a:spcPct val="90000"/>
              </a:lnSpc>
              <a:spcBef>
                <a:spcPts val="700"/>
              </a:spcBef>
              <a:spcAft>
                <a:spcPts val="0"/>
              </a:spcAft>
              <a:buClr>
                <a:schemeClr val="dk1"/>
              </a:buClr>
              <a:buSzPts val="2000"/>
              <a:buChar char="•"/>
              <a:defRPr/>
            </a:lvl6pPr>
            <a:lvl7pPr marL="3200400" lvl="6" indent="-355600" algn="l">
              <a:lnSpc>
                <a:spcPct val="90000"/>
              </a:lnSpc>
              <a:spcBef>
                <a:spcPts val="700"/>
              </a:spcBef>
              <a:spcAft>
                <a:spcPts val="0"/>
              </a:spcAft>
              <a:buClr>
                <a:schemeClr val="dk1"/>
              </a:buClr>
              <a:buSzPts val="2000"/>
              <a:buChar char="•"/>
              <a:defRPr/>
            </a:lvl7pPr>
            <a:lvl8pPr marL="3657600" lvl="7" indent="-355600" algn="l">
              <a:lnSpc>
                <a:spcPct val="90000"/>
              </a:lnSpc>
              <a:spcBef>
                <a:spcPts val="700"/>
              </a:spcBef>
              <a:spcAft>
                <a:spcPts val="0"/>
              </a:spcAft>
              <a:buClr>
                <a:schemeClr val="dk1"/>
              </a:buClr>
              <a:buSzPts val="2000"/>
              <a:buChar char="•"/>
              <a:defRPr/>
            </a:lvl8pPr>
            <a:lvl9pPr marL="4114800" lvl="8" indent="-355600" algn="l">
              <a:lnSpc>
                <a:spcPct val="90000"/>
              </a:lnSpc>
              <a:spcBef>
                <a:spcPts val="700"/>
              </a:spcBef>
              <a:spcAft>
                <a:spcPts val="0"/>
              </a:spcAft>
              <a:buClr>
                <a:schemeClr val="dk1"/>
              </a:buClr>
              <a:buSzPts val="2000"/>
              <a:buChar char="•"/>
              <a:defRPr/>
            </a:lvl9pPr>
          </a:lstStyle>
          <a:p>
            <a:endParaRPr/>
          </a:p>
        </p:txBody>
      </p:sp>
      <p:pic>
        <p:nvPicPr>
          <p:cNvPr id="19" name="Google Shape;19;g2546a0daccd_0_272"/>
          <p:cNvPicPr preferRelativeResize="0"/>
          <p:nvPr/>
        </p:nvPicPr>
        <p:blipFill rotWithShape="1">
          <a:blip r:embed="rId2">
            <a:alphaModFix/>
          </a:blip>
          <a:srcRect/>
          <a:stretch/>
        </p:blipFill>
        <p:spPr>
          <a:xfrm>
            <a:off x="3324394" y="9349974"/>
            <a:ext cx="1123614" cy="40233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20"/>
              <a:buFont typeface="Calibri"/>
              <a:buNone/>
              <a:defRPr sz="27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2"/>
          <p:cNvSpPr txBox="1">
            <a:spLocks noGrp="1"/>
          </p:cNvSpPr>
          <p:nvPr>
            <p:ph type="body" idx="1"/>
          </p:nvPr>
        </p:nvSpPr>
        <p:spPr>
          <a:xfrm>
            <a:off x="3304282" y="1448226"/>
            <a:ext cx="3934778" cy="7147983"/>
          </a:xfrm>
          <a:prstGeom prst="rect">
            <a:avLst/>
          </a:prstGeom>
          <a:noFill/>
          <a:ln>
            <a:noFill/>
          </a:ln>
        </p:spPr>
        <p:txBody>
          <a:bodyPr spcFirstLastPara="1" wrap="square" lIns="91425" tIns="45700" rIns="91425" bIns="45700" anchor="t" anchorCtr="0">
            <a:normAutofit/>
          </a:bodyPr>
          <a:lstStyle>
            <a:lvl1pPr marL="457200" lvl="0" indent="-401320" algn="l">
              <a:lnSpc>
                <a:spcPct val="90000"/>
              </a:lnSpc>
              <a:spcBef>
                <a:spcPts val="850"/>
              </a:spcBef>
              <a:spcAft>
                <a:spcPts val="0"/>
              </a:spcAft>
              <a:buClr>
                <a:schemeClr val="dk1"/>
              </a:buClr>
              <a:buSzPts val="2720"/>
              <a:buChar char="•"/>
              <a:defRPr sz="2720"/>
            </a:lvl1pPr>
            <a:lvl2pPr marL="914400" lvl="1" indent="-379730" algn="l">
              <a:lnSpc>
                <a:spcPct val="90000"/>
              </a:lnSpc>
              <a:spcBef>
                <a:spcPts val="425"/>
              </a:spcBef>
              <a:spcAft>
                <a:spcPts val="0"/>
              </a:spcAft>
              <a:buClr>
                <a:schemeClr val="dk1"/>
              </a:buClr>
              <a:buSzPts val="2380"/>
              <a:buChar char="•"/>
              <a:defRPr sz="2380"/>
            </a:lvl2pPr>
            <a:lvl3pPr marL="1371600" lvl="2" indent="-358139" algn="l">
              <a:lnSpc>
                <a:spcPct val="90000"/>
              </a:lnSpc>
              <a:spcBef>
                <a:spcPts val="425"/>
              </a:spcBef>
              <a:spcAft>
                <a:spcPts val="0"/>
              </a:spcAft>
              <a:buClr>
                <a:schemeClr val="dk1"/>
              </a:buClr>
              <a:buSzPts val="2040"/>
              <a:buChar char="•"/>
              <a:defRPr sz="2040"/>
            </a:lvl3pPr>
            <a:lvl4pPr marL="1828800" lvl="3" indent="-336550" algn="l">
              <a:lnSpc>
                <a:spcPct val="90000"/>
              </a:lnSpc>
              <a:spcBef>
                <a:spcPts val="425"/>
              </a:spcBef>
              <a:spcAft>
                <a:spcPts val="0"/>
              </a:spcAft>
              <a:buClr>
                <a:schemeClr val="dk1"/>
              </a:buClr>
              <a:buSzPts val="1700"/>
              <a:buChar char="•"/>
              <a:defRPr sz="1700"/>
            </a:lvl4pPr>
            <a:lvl5pPr marL="2286000" lvl="4" indent="-336550" algn="l">
              <a:lnSpc>
                <a:spcPct val="90000"/>
              </a:lnSpc>
              <a:spcBef>
                <a:spcPts val="425"/>
              </a:spcBef>
              <a:spcAft>
                <a:spcPts val="0"/>
              </a:spcAft>
              <a:buClr>
                <a:schemeClr val="dk1"/>
              </a:buClr>
              <a:buSzPts val="1700"/>
              <a:buChar char="•"/>
              <a:defRPr sz="1700"/>
            </a:lvl5pPr>
            <a:lvl6pPr marL="2743200" lvl="5" indent="-336550" algn="l">
              <a:lnSpc>
                <a:spcPct val="90000"/>
              </a:lnSpc>
              <a:spcBef>
                <a:spcPts val="425"/>
              </a:spcBef>
              <a:spcAft>
                <a:spcPts val="0"/>
              </a:spcAft>
              <a:buClr>
                <a:schemeClr val="dk1"/>
              </a:buClr>
              <a:buSzPts val="1700"/>
              <a:buChar char="•"/>
              <a:defRPr sz="1700"/>
            </a:lvl6pPr>
            <a:lvl7pPr marL="3200400" lvl="6" indent="-336550" algn="l">
              <a:lnSpc>
                <a:spcPct val="90000"/>
              </a:lnSpc>
              <a:spcBef>
                <a:spcPts val="425"/>
              </a:spcBef>
              <a:spcAft>
                <a:spcPts val="0"/>
              </a:spcAft>
              <a:buClr>
                <a:schemeClr val="dk1"/>
              </a:buClr>
              <a:buSzPts val="1700"/>
              <a:buChar char="•"/>
              <a:defRPr sz="1700"/>
            </a:lvl7pPr>
            <a:lvl8pPr marL="3657600" lvl="7" indent="-336550" algn="l">
              <a:lnSpc>
                <a:spcPct val="90000"/>
              </a:lnSpc>
              <a:spcBef>
                <a:spcPts val="425"/>
              </a:spcBef>
              <a:spcAft>
                <a:spcPts val="0"/>
              </a:spcAft>
              <a:buClr>
                <a:schemeClr val="dk1"/>
              </a:buClr>
              <a:buSzPts val="1700"/>
              <a:buChar char="•"/>
              <a:defRPr sz="1700"/>
            </a:lvl8pPr>
            <a:lvl9pPr marL="4114800" lvl="8" indent="-336550" algn="l">
              <a:lnSpc>
                <a:spcPct val="90000"/>
              </a:lnSpc>
              <a:spcBef>
                <a:spcPts val="425"/>
              </a:spcBef>
              <a:spcAft>
                <a:spcPts val="0"/>
              </a:spcAft>
              <a:buClr>
                <a:schemeClr val="dk1"/>
              </a:buClr>
              <a:buSzPts val="1700"/>
              <a:buChar char="•"/>
              <a:defRPr sz="1700"/>
            </a:lvl9pPr>
          </a:lstStyle>
          <a:p>
            <a:endParaRPr/>
          </a:p>
        </p:txBody>
      </p:sp>
      <p:sp>
        <p:nvSpPr>
          <p:cNvPr id="69" name="Google Shape;69;p12"/>
          <p:cNvSpPr txBox="1">
            <a:spLocks noGrp="1"/>
          </p:cNvSpPr>
          <p:nvPr>
            <p:ph type="body" idx="2"/>
          </p:nvPr>
        </p:nvSpPr>
        <p:spPr>
          <a:xfrm>
            <a:off x="535365" y="3017520"/>
            <a:ext cx="2506801"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70" name="Google Shape;70;p12"/>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20"/>
              <a:buFont typeface="Calibri"/>
              <a:buNone/>
              <a:defRPr sz="27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3"/>
          <p:cNvSpPr>
            <a:spLocks noGrp="1"/>
          </p:cNvSpPr>
          <p:nvPr>
            <p:ph type="pic" idx="2"/>
          </p:nvPr>
        </p:nvSpPr>
        <p:spPr>
          <a:xfrm>
            <a:off x="3304282" y="1448226"/>
            <a:ext cx="3934778" cy="7147983"/>
          </a:xfrm>
          <a:prstGeom prst="rect">
            <a:avLst/>
          </a:prstGeom>
          <a:noFill/>
          <a:ln>
            <a:noFill/>
          </a:ln>
        </p:spPr>
      </p:sp>
      <p:sp>
        <p:nvSpPr>
          <p:cNvPr id="76" name="Google Shape;76;p13"/>
          <p:cNvSpPr txBox="1">
            <a:spLocks noGrp="1"/>
          </p:cNvSpPr>
          <p:nvPr>
            <p:ph type="body" idx="1"/>
          </p:nvPr>
        </p:nvSpPr>
        <p:spPr>
          <a:xfrm>
            <a:off x="535365" y="3017520"/>
            <a:ext cx="2506801"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77" name="Google Shape;77;p13"/>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4"/>
          <p:cNvSpPr txBox="1">
            <a:spLocks noGrp="1"/>
          </p:cNvSpPr>
          <p:nvPr>
            <p:ph type="body" idx="1"/>
          </p:nvPr>
        </p:nvSpPr>
        <p:spPr>
          <a:xfrm rot="5400000">
            <a:off x="695219"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83" name="Google Shape;83;p14"/>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4"/>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4"/>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rot="5400000">
            <a:off x="2138071" y="3959569"/>
            <a:ext cx="8524029" cy="16759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txBox="1">
            <a:spLocks noGrp="1"/>
          </p:cNvSpPr>
          <p:nvPr>
            <p:ph type="body" idx="1"/>
          </p:nvPr>
        </p:nvSpPr>
        <p:spPr>
          <a:xfrm rot="5400000">
            <a:off x="-1262353" y="2332223"/>
            <a:ext cx="8524029" cy="49306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89" name="Google Shape;89;p15"/>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5"/>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5"/>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with page number">
  <p:cSld name="Blank with page number">
    <p:spTree>
      <p:nvGrpSpPr>
        <p:cNvPr id="1" name="Shape 20"/>
        <p:cNvGrpSpPr/>
        <p:nvPr/>
      </p:nvGrpSpPr>
      <p:grpSpPr>
        <a:xfrm>
          <a:off x="0" y="0"/>
          <a:ext cx="0" cy="0"/>
          <a:chOff x="0" y="0"/>
          <a:chExt cx="0" cy="0"/>
        </a:xfrm>
      </p:grpSpPr>
      <p:sp>
        <p:nvSpPr>
          <p:cNvPr id="21" name="Google Shape;21;g2546a0daccd_0_631"/>
          <p:cNvSpPr txBox="1">
            <a:spLocks noGrp="1"/>
          </p:cNvSpPr>
          <p:nvPr>
            <p:ph type="sldNum" idx="12"/>
          </p:nvPr>
        </p:nvSpPr>
        <p:spPr>
          <a:xfrm>
            <a:off x="5869045" y="9322650"/>
            <a:ext cx="1749000" cy="535500"/>
          </a:xfrm>
          <a:prstGeom prst="rect">
            <a:avLst/>
          </a:prstGeom>
          <a:noFill/>
          <a:ln>
            <a:noFill/>
          </a:ln>
        </p:spPr>
        <p:txBody>
          <a:bodyPr spcFirstLastPara="1" wrap="square" lIns="102600" tIns="51275" rIns="102600" bIns="51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19191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19191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19191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19191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19191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19191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19191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19191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191919"/>
                </a:solidFill>
                <a:latin typeface="Arial"/>
                <a:ea typeface="Arial"/>
                <a:cs typeface="Arial"/>
                <a:sym typeface="Arial"/>
              </a:defRPr>
            </a:lvl9pPr>
          </a:lstStyle>
          <a:p>
            <a:pPr marL="0" lvl="0" indent="0" algn="r" rtl="0">
              <a:spcBef>
                <a:spcPts val="0"/>
              </a:spcBef>
              <a:spcAft>
                <a:spcPts val="0"/>
              </a:spcAft>
              <a:buNone/>
            </a:pPr>
            <a:r>
              <a:rPr lang="en-US"/>
              <a:t> | </a:t>
            </a:r>
            <a:fld id="{00000000-1234-1234-1234-123412341234}" type="slidenum">
              <a:rPr lang="en-US"/>
              <a:t>‹#›</a:t>
            </a:fld>
            <a:endParaRPr/>
          </a:p>
        </p:txBody>
      </p:sp>
      <p:sp>
        <p:nvSpPr>
          <p:cNvPr id="22" name="Google Shape;22;g2546a0daccd_0_631"/>
          <p:cNvSpPr txBox="1">
            <a:spLocks noGrp="1"/>
          </p:cNvSpPr>
          <p:nvPr>
            <p:ph type="body" idx="1"/>
          </p:nvPr>
        </p:nvSpPr>
        <p:spPr>
          <a:xfrm>
            <a:off x="429102" y="2011682"/>
            <a:ext cx="6934200" cy="1411200"/>
          </a:xfrm>
          <a:prstGeom prst="rect">
            <a:avLst/>
          </a:prstGeom>
          <a:noFill/>
          <a:ln>
            <a:noFill/>
          </a:ln>
        </p:spPr>
        <p:txBody>
          <a:bodyPr spcFirstLastPara="1" wrap="square" lIns="102600" tIns="51275" rIns="102600" bIns="51275" anchor="t" anchorCtr="0">
            <a:normAutofit/>
          </a:bodyPr>
          <a:lstStyle>
            <a:lvl1pPr marL="457200" lvl="0" indent="-228600" algn="ctr">
              <a:lnSpc>
                <a:spcPct val="90000"/>
              </a:lnSpc>
              <a:spcBef>
                <a:spcPts val="1500"/>
              </a:spcBef>
              <a:spcAft>
                <a:spcPts val="0"/>
              </a:spcAft>
              <a:buClr>
                <a:schemeClr val="dk1"/>
              </a:buClr>
              <a:buSzPts val="7200"/>
              <a:buNone/>
              <a:defRPr sz="7200" b="1">
                <a:latin typeface="Arial Black"/>
                <a:ea typeface="Arial Black"/>
                <a:cs typeface="Arial Black"/>
                <a:sym typeface="Arial Black"/>
              </a:defRPr>
            </a:lvl1pPr>
            <a:lvl2pPr marL="914400" lvl="1" indent="-228600" algn="l">
              <a:lnSpc>
                <a:spcPct val="90000"/>
              </a:lnSpc>
              <a:spcBef>
                <a:spcPts val="700"/>
              </a:spcBef>
              <a:spcAft>
                <a:spcPts val="0"/>
              </a:spcAft>
              <a:buClr>
                <a:schemeClr val="dk1"/>
              </a:buClr>
              <a:buSzPts val="3600"/>
              <a:buNone/>
              <a:defRPr/>
            </a:lvl2pPr>
            <a:lvl3pPr marL="1371600" lvl="2" indent="-228600" algn="l">
              <a:lnSpc>
                <a:spcPct val="90000"/>
              </a:lnSpc>
              <a:spcBef>
                <a:spcPts val="700"/>
              </a:spcBef>
              <a:spcAft>
                <a:spcPts val="0"/>
              </a:spcAft>
              <a:buClr>
                <a:schemeClr val="dk1"/>
              </a:buClr>
              <a:buSzPts val="3000"/>
              <a:buNone/>
              <a:defRPr/>
            </a:lvl3pPr>
            <a:lvl4pPr marL="1828800" lvl="3" indent="-228600" algn="l">
              <a:lnSpc>
                <a:spcPct val="90000"/>
              </a:lnSpc>
              <a:spcBef>
                <a:spcPts val="700"/>
              </a:spcBef>
              <a:spcAft>
                <a:spcPts val="0"/>
              </a:spcAft>
              <a:buClr>
                <a:schemeClr val="dk1"/>
              </a:buClr>
              <a:buSzPts val="2700"/>
              <a:buNone/>
              <a:defRPr/>
            </a:lvl4pPr>
            <a:lvl5pPr marL="2286000" lvl="4" indent="-228600" algn="l">
              <a:lnSpc>
                <a:spcPct val="90000"/>
              </a:lnSpc>
              <a:spcBef>
                <a:spcPts val="700"/>
              </a:spcBef>
              <a:spcAft>
                <a:spcPts val="0"/>
              </a:spcAft>
              <a:buClr>
                <a:schemeClr val="dk1"/>
              </a:buClr>
              <a:buSzPts val="2700"/>
              <a:buNone/>
              <a:defRPr/>
            </a:lvl5pPr>
            <a:lvl6pPr marL="2743200" lvl="5" indent="-355600" algn="l">
              <a:lnSpc>
                <a:spcPct val="90000"/>
              </a:lnSpc>
              <a:spcBef>
                <a:spcPts val="700"/>
              </a:spcBef>
              <a:spcAft>
                <a:spcPts val="0"/>
              </a:spcAft>
              <a:buClr>
                <a:schemeClr val="dk1"/>
              </a:buClr>
              <a:buSzPts val="2000"/>
              <a:buChar char="•"/>
              <a:defRPr/>
            </a:lvl6pPr>
            <a:lvl7pPr marL="3200400" lvl="6" indent="-355600" algn="l">
              <a:lnSpc>
                <a:spcPct val="90000"/>
              </a:lnSpc>
              <a:spcBef>
                <a:spcPts val="700"/>
              </a:spcBef>
              <a:spcAft>
                <a:spcPts val="0"/>
              </a:spcAft>
              <a:buClr>
                <a:schemeClr val="dk1"/>
              </a:buClr>
              <a:buSzPts val="2000"/>
              <a:buChar char="•"/>
              <a:defRPr/>
            </a:lvl7pPr>
            <a:lvl8pPr marL="3657600" lvl="7" indent="-355600" algn="l">
              <a:lnSpc>
                <a:spcPct val="90000"/>
              </a:lnSpc>
              <a:spcBef>
                <a:spcPts val="700"/>
              </a:spcBef>
              <a:spcAft>
                <a:spcPts val="0"/>
              </a:spcAft>
              <a:buClr>
                <a:schemeClr val="dk1"/>
              </a:buClr>
              <a:buSzPts val="2000"/>
              <a:buChar char="•"/>
              <a:defRPr/>
            </a:lvl8pPr>
            <a:lvl9pPr marL="4114800" lvl="8" indent="-355600" algn="l">
              <a:lnSpc>
                <a:spcPct val="90000"/>
              </a:lnSpc>
              <a:spcBef>
                <a:spcPts val="700"/>
              </a:spcBef>
              <a:spcAft>
                <a:spcPts val="0"/>
              </a:spcAft>
              <a:buClr>
                <a:schemeClr val="dk1"/>
              </a:buClr>
              <a:buSzPts val="20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5"/>
          <p:cNvSpPr txBox="1">
            <a:spLocks noGrp="1"/>
          </p:cNvSpPr>
          <p:nvPr>
            <p:ph type="ctrTitle"/>
          </p:nvPr>
        </p:nvSpPr>
        <p:spPr>
          <a:xfrm>
            <a:off x="582930" y="1646133"/>
            <a:ext cx="6606540" cy="35018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5100"/>
              <a:buFont typeface="Calibri"/>
              <a:buNone/>
              <a:defRPr sz="5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subTitle" idx="1"/>
          </p:nvPr>
        </p:nvSpPr>
        <p:spPr>
          <a:xfrm>
            <a:off x="971550" y="5282989"/>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a:endParaRPr/>
          </a:p>
        </p:txBody>
      </p:sp>
      <p:sp>
        <p:nvSpPr>
          <p:cNvPr id="26" name="Google Shape;26;p5"/>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2" name="Google Shape;32;p6"/>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530305" y="2507618"/>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100"/>
              <a:buFont typeface="Calibri"/>
              <a:buNone/>
              <a:defRPr sz="5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
          <p:cNvSpPr txBox="1">
            <a:spLocks noGrp="1"/>
          </p:cNvSpPr>
          <p:nvPr>
            <p:ph type="body" idx="1"/>
          </p:nvPr>
        </p:nvSpPr>
        <p:spPr>
          <a:xfrm>
            <a:off x="530305" y="6731215"/>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2040"/>
              <a:buNone/>
              <a:defRPr sz="2040">
                <a:solidFill>
                  <a:schemeClr val="dk1"/>
                </a:solidFill>
              </a:defRPr>
            </a:lvl1pPr>
            <a:lvl2pPr marL="914400" lvl="1" indent="-228600" algn="l">
              <a:lnSpc>
                <a:spcPct val="90000"/>
              </a:lnSpc>
              <a:spcBef>
                <a:spcPts val="425"/>
              </a:spcBef>
              <a:spcAft>
                <a:spcPts val="0"/>
              </a:spcAft>
              <a:buClr>
                <a:srgbClr val="888B97"/>
              </a:buClr>
              <a:buSzPts val="1700"/>
              <a:buNone/>
              <a:defRPr sz="1700">
                <a:solidFill>
                  <a:srgbClr val="888B97"/>
                </a:solidFill>
              </a:defRPr>
            </a:lvl2pPr>
            <a:lvl3pPr marL="1371600" lvl="2" indent="-228600" algn="l">
              <a:lnSpc>
                <a:spcPct val="90000"/>
              </a:lnSpc>
              <a:spcBef>
                <a:spcPts val="425"/>
              </a:spcBef>
              <a:spcAft>
                <a:spcPts val="0"/>
              </a:spcAft>
              <a:buClr>
                <a:srgbClr val="888B97"/>
              </a:buClr>
              <a:buSzPts val="1530"/>
              <a:buNone/>
              <a:defRPr sz="1530">
                <a:solidFill>
                  <a:srgbClr val="888B97"/>
                </a:solidFill>
              </a:defRPr>
            </a:lvl3pPr>
            <a:lvl4pPr marL="1828800" lvl="3" indent="-228600" algn="l">
              <a:lnSpc>
                <a:spcPct val="90000"/>
              </a:lnSpc>
              <a:spcBef>
                <a:spcPts val="425"/>
              </a:spcBef>
              <a:spcAft>
                <a:spcPts val="0"/>
              </a:spcAft>
              <a:buClr>
                <a:srgbClr val="888B97"/>
              </a:buClr>
              <a:buSzPts val="1360"/>
              <a:buNone/>
              <a:defRPr sz="1360">
                <a:solidFill>
                  <a:srgbClr val="888B97"/>
                </a:solidFill>
              </a:defRPr>
            </a:lvl4pPr>
            <a:lvl5pPr marL="2286000" lvl="4" indent="-228600" algn="l">
              <a:lnSpc>
                <a:spcPct val="90000"/>
              </a:lnSpc>
              <a:spcBef>
                <a:spcPts val="425"/>
              </a:spcBef>
              <a:spcAft>
                <a:spcPts val="0"/>
              </a:spcAft>
              <a:buClr>
                <a:srgbClr val="888B97"/>
              </a:buClr>
              <a:buSzPts val="1360"/>
              <a:buNone/>
              <a:defRPr sz="1360">
                <a:solidFill>
                  <a:srgbClr val="888B97"/>
                </a:solidFill>
              </a:defRPr>
            </a:lvl5pPr>
            <a:lvl6pPr marL="2743200" lvl="5" indent="-228600" algn="l">
              <a:lnSpc>
                <a:spcPct val="90000"/>
              </a:lnSpc>
              <a:spcBef>
                <a:spcPts val="425"/>
              </a:spcBef>
              <a:spcAft>
                <a:spcPts val="0"/>
              </a:spcAft>
              <a:buClr>
                <a:srgbClr val="888B97"/>
              </a:buClr>
              <a:buSzPts val="1360"/>
              <a:buNone/>
              <a:defRPr sz="1360">
                <a:solidFill>
                  <a:srgbClr val="888B97"/>
                </a:solidFill>
              </a:defRPr>
            </a:lvl6pPr>
            <a:lvl7pPr marL="3200400" lvl="6" indent="-228600" algn="l">
              <a:lnSpc>
                <a:spcPct val="90000"/>
              </a:lnSpc>
              <a:spcBef>
                <a:spcPts val="425"/>
              </a:spcBef>
              <a:spcAft>
                <a:spcPts val="0"/>
              </a:spcAft>
              <a:buClr>
                <a:srgbClr val="888B97"/>
              </a:buClr>
              <a:buSzPts val="1360"/>
              <a:buNone/>
              <a:defRPr sz="1360">
                <a:solidFill>
                  <a:srgbClr val="888B97"/>
                </a:solidFill>
              </a:defRPr>
            </a:lvl7pPr>
            <a:lvl8pPr marL="3657600" lvl="7" indent="-228600" algn="l">
              <a:lnSpc>
                <a:spcPct val="90000"/>
              </a:lnSpc>
              <a:spcBef>
                <a:spcPts val="425"/>
              </a:spcBef>
              <a:spcAft>
                <a:spcPts val="0"/>
              </a:spcAft>
              <a:buClr>
                <a:srgbClr val="888B97"/>
              </a:buClr>
              <a:buSzPts val="1360"/>
              <a:buNone/>
              <a:defRPr sz="1360">
                <a:solidFill>
                  <a:srgbClr val="888B97"/>
                </a:solidFill>
              </a:defRPr>
            </a:lvl8pPr>
            <a:lvl9pPr marL="4114800" lvl="8" indent="-228600" algn="l">
              <a:lnSpc>
                <a:spcPct val="90000"/>
              </a:lnSpc>
              <a:spcBef>
                <a:spcPts val="425"/>
              </a:spcBef>
              <a:spcAft>
                <a:spcPts val="0"/>
              </a:spcAft>
              <a:buClr>
                <a:srgbClr val="888B97"/>
              </a:buClr>
              <a:buSzPts val="1360"/>
              <a:buNone/>
              <a:defRPr sz="1360">
                <a:solidFill>
                  <a:srgbClr val="888B97"/>
                </a:solidFill>
              </a:defRPr>
            </a:lvl9pPr>
          </a:lstStyle>
          <a:p>
            <a:endParaRPr/>
          </a:p>
        </p:txBody>
      </p:sp>
      <p:sp>
        <p:nvSpPr>
          <p:cNvPr id="38" name="Google Shape;38;p7"/>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4" name="Google Shape;44;p8"/>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5" name="Google Shape;45;p8"/>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535365"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9"/>
          <p:cNvSpPr txBox="1">
            <a:spLocks noGrp="1"/>
          </p:cNvSpPr>
          <p:nvPr>
            <p:ph type="body" idx="1"/>
          </p:nvPr>
        </p:nvSpPr>
        <p:spPr>
          <a:xfrm>
            <a:off x="535366" y="2465706"/>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51" name="Google Shape;51;p9"/>
          <p:cNvSpPr txBox="1">
            <a:spLocks noGrp="1"/>
          </p:cNvSpPr>
          <p:nvPr>
            <p:ph type="body" idx="2"/>
          </p:nvPr>
        </p:nvSpPr>
        <p:spPr>
          <a:xfrm>
            <a:off x="535366"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52" name="Google Shape;52;p9"/>
          <p:cNvSpPr txBox="1">
            <a:spLocks noGrp="1"/>
          </p:cNvSpPr>
          <p:nvPr>
            <p:ph type="body" idx="3"/>
          </p:nvPr>
        </p:nvSpPr>
        <p:spPr>
          <a:xfrm>
            <a:off x="3934778" y="2465706"/>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53" name="Google Shape;53;p9"/>
          <p:cNvSpPr txBox="1">
            <a:spLocks noGrp="1"/>
          </p:cNvSpPr>
          <p:nvPr>
            <p:ph type="body" idx="4"/>
          </p:nvPr>
        </p:nvSpPr>
        <p:spPr>
          <a:xfrm>
            <a:off x="3934778"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54" name="Google Shape;54;p9"/>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1"/>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740"/>
              <a:buFont typeface="Calibri"/>
              <a:buNone/>
              <a:defRPr sz="374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libri"/>
                <a:ea typeface="Calibri"/>
                <a:cs typeface="Calibri"/>
                <a:sym typeface="Calibri"/>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B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B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20"/>
              <a:buFont typeface="Arial"/>
              <a:buNone/>
              <a:defRPr sz="1020" b="0" i="0" u="none" strike="noStrike" cap="none">
                <a:solidFill>
                  <a:srgbClr val="888B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ntd-ngonetwork.org/the-best-framework" TargetMode="External"/><Relationship Id="rId3" Type="http://schemas.openxmlformats.org/officeDocument/2006/relationships/image" Target="../media/image31.jpg"/><Relationship Id="rId7" Type="http://schemas.openxmlformats.org/officeDocument/2006/relationships/hyperlink" Target="https://doi.org/10.1080/16549716.2021.1886457"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doi.org/10.1186/s13643-022-02087-z" TargetMode="External"/><Relationship Id="rId5" Type="http://schemas.openxmlformats.org/officeDocument/2006/relationships/hyperlink" Target="https://doi.org/10.1186/s13071-019-3612-7" TargetMode="External"/><Relationship Id="rId4" Type="http://schemas.openxmlformats.org/officeDocument/2006/relationships/hyperlink" Target="https://doi.org/10.1186/s12916-022-02365-6" TargetMode="External"/><Relationship Id="rId9" Type="http://schemas.openxmlformats.org/officeDocument/2006/relationships/hyperlink" Target="https://doi-org.offcampus.lib.washington.edu/10.1093/infdis/jit56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iris.paho.org/bitstream/handle/10665.2/56404/9789240049482_eng.pdf?sequence=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2546a0daccd_0_28"/>
          <p:cNvPicPr preferRelativeResize="0"/>
          <p:nvPr/>
        </p:nvPicPr>
        <p:blipFill rotWithShape="1">
          <a:blip r:embed="rId3">
            <a:alphaModFix/>
          </a:blip>
          <a:srcRect l="24005" r="23996"/>
          <a:stretch/>
        </p:blipFill>
        <p:spPr>
          <a:xfrm>
            <a:off x="-73975" y="1575"/>
            <a:ext cx="7846374" cy="10058398"/>
          </a:xfrm>
          <a:prstGeom prst="rect">
            <a:avLst/>
          </a:prstGeom>
          <a:noFill/>
          <a:ln>
            <a:noFill/>
          </a:ln>
        </p:spPr>
      </p:pic>
      <p:sp>
        <p:nvSpPr>
          <p:cNvPr id="97" name="Google Shape;97;g2546a0daccd_0_28"/>
          <p:cNvSpPr txBox="1">
            <a:spLocks noGrp="1"/>
          </p:cNvSpPr>
          <p:nvPr>
            <p:ph type="sldNum" idx="12"/>
          </p:nvPr>
        </p:nvSpPr>
        <p:spPr>
          <a:xfrm>
            <a:off x="5869045" y="9322651"/>
            <a:ext cx="1749000" cy="535500"/>
          </a:xfrm>
          <a:prstGeom prst="rect">
            <a:avLst/>
          </a:prstGeom>
          <a:noFill/>
          <a:ln>
            <a:noFill/>
          </a:ln>
        </p:spPr>
        <p:txBody>
          <a:bodyPr spcFirstLastPara="1" wrap="square" lIns="102600" tIns="51275" rIns="102600" bIns="51275" anchor="ctr" anchorCtr="0">
            <a:noAutofit/>
          </a:bodyPr>
          <a:lstStyle/>
          <a:p>
            <a:pPr marL="0" lvl="0" indent="0" algn="r" rtl="0">
              <a:lnSpc>
                <a:spcPct val="100000"/>
              </a:lnSpc>
              <a:spcBef>
                <a:spcPts val="0"/>
              </a:spcBef>
              <a:spcAft>
                <a:spcPts val="0"/>
              </a:spcAft>
              <a:buSzPts val="1800"/>
              <a:buNone/>
            </a:pPr>
            <a:r>
              <a:rPr lang="en-US"/>
              <a:t> | </a:t>
            </a:r>
            <a:fld id="{00000000-1234-1234-1234-123412341234}" type="slidenum">
              <a:rPr lang="en-US"/>
              <a:t>1</a:t>
            </a:fld>
            <a:endParaRPr/>
          </a:p>
        </p:txBody>
      </p:sp>
      <p:sp>
        <p:nvSpPr>
          <p:cNvPr id="98" name="Google Shape;98;g2546a0daccd_0_28"/>
          <p:cNvSpPr txBox="1">
            <a:spLocks noGrp="1"/>
          </p:cNvSpPr>
          <p:nvPr>
            <p:ph type="body" idx="1"/>
          </p:nvPr>
        </p:nvSpPr>
        <p:spPr>
          <a:xfrm>
            <a:off x="202686" y="8292976"/>
            <a:ext cx="5139000" cy="3776400"/>
          </a:xfrm>
          <a:prstGeom prst="rect">
            <a:avLst/>
          </a:prstGeom>
          <a:noFill/>
          <a:ln>
            <a:noFill/>
          </a:ln>
        </p:spPr>
        <p:txBody>
          <a:bodyPr spcFirstLastPara="1" wrap="square" lIns="102600" tIns="51275" rIns="102600" bIns="51275" anchor="t" anchorCtr="0">
            <a:normAutofit/>
          </a:bodyPr>
          <a:lstStyle/>
          <a:p>
            <a:pPr marL="0" lvl="0" indent="0" algn="l" rtl="0">
              <a:lnSpc>
                <a:spcPct val="90000"/>
              </a:lnSpc>
              <a:spcBef>
                <a:spcPts val="0"/>
              </a:spcBef>
              <a:spcAft>
                <a:spcPts val="0"/>
              </a:spcAft>
              <a:buClr>
                <a:srgbClr val="FFFFFF"/>
              </a:buClr>
              <a:buSzPts val="1200"/>
              <a:buNone/>
            </a:pPr>
            <a:r>
              <a:rPr lang="en-US" sz="1200" dirty="0">
                <a:solidFill>
                  <a:srgbClr val="FFFFFF"/>
                </a:solidFill>
                <a:latin typeface="Arial"/>
                <a:ea typeface="Arial"/>
                <a:cs typeface="Arial"/>
                <a:sym typeface="Arial"/>
              </a:rPr>
              <a:t> </a:t>
            </a:r>
            <a:r>
              <a:rPr lang="en-US" sz="1400" dirty="0">
                <a:solidFill>
                  <a:srgbClr val="FFFFFF"/>
                </a:solidFill>
                <a:latin typeface="Arial"/>
                <a:ea typeface="Arial"/>
                <a:cs typeface="Arial"/>
                <a:sym typeface="Arial"/>
              </a:rPr>
              <a:t>Jacinta </a:t>
            </a:r>
            <a:r>
              <a:rPr lang="en-US" sz="1400" dirty="0" err="1">
                <a:solidFill>
                  <a:srgbClr val="FFFFFF"/>
                </a:solidFill>
                <a:latin typeface="Arial"/>
                <a:ea typeface="Arial"/>
                <a:cs typeface="Arial"/>
                <a:sym typeface="Arial"/>
              </a:rPr>
              <a:t>Ifunanya</a:t>
            </a:r>
            <a:r>
              <a:rPr lang="en-US" sz="1400" dirty="0">
                <a:solidFill>
                  <a:srgbClr val="FFFFFF"/>
                </a:solidFill>
                <a:latin typeface="Arial"/>
                <a:ea typeface="Arial"/>
                <a:cs typeface="Arial"/>
                <a:sym typeface="Arial"/>
              </a:rPr>
              <a:t> Azie, Ana Krause, Sarah Hicks, Carol Levin.</a:t>
            </a:r>
            <a:endParaRPr lang="en-US" sz="1400" dirty="0">
              <a:solidFill>
                <a:srgbClr val="FFFFFF"/>
              </a:solidFill>
            </a:endParaRPr>
          </a:p>
          <a:p>
            <a:pPr marL="0" lvl="0" indent="0" algn="l" rtl="0">
              <a:lnSpc>
                <a:spcPct val="90000"/>
              </a:lnSpc>
              <a:spcBef>
                <a:spcPts val="0"/>
              </a:spcBef>
              <a:spcAft>
                <a:spcPts val="0"/>
              </a:spcAft>
              <a:buClr>
                <a:srgbClr val="FFFFFF"/>
              </a:buClr>
              <a:buSzPts val="1200"/>
              <a:buNone/>
            </a:pPr>
            <a:endParaRPr lang="en-US" sz="1400" dirty="0">
              <a:solidFill>
                <a:srgbClr val="FFFFFF"/>
              </a:solidFill>
              <a:latin typeface="Arial"/>
              <a:ea typeface="Arial"/>
              <a:cs typeface="Arial"/>
              <a:sym typeface="Arial"/>
            </a:endParaRPr>
          </a:p>
          <a:p>
            <a:pPr marL="0" lvl="0" indent="0" algn="l" rtl="0">
              <a:lnSpc>
                <a:spcPct val="90000"/>
              </a:lnSpc>
              <a:spcBef>
                <a:spcPts val="0"/>
              </a:spcBef>
              <a:spcAft>
                <a:spcPts val="0"/>
              </a:spcAft>
              <a:buClr>
                <a:srgbClr val="FFFFFF"/>
              </a:buClr>
              <a:buSzPts val="1200"/>
              <a:buNone/>
            </a:pPr>
            <a:r>
              <a:rPr lang="en-US" sz="1400" dirty="0">
                <a:solidFill>
                  <a:srgbClr val="FFFFFF"/>
                </a:solidFill>
                <a:latin typeface="Arial"/>
                <a:ea typeface="Arial"/>
                <a:cs typeface="Arial"/>
                <a:sym typeface="Arial"/>
              </a:rPr>
              <a:t> June 2023</a:t>
            </a:r>
            <a:endParaRPr sz="2580" dirty="0"/>
          </a:p>
        </p:txBody>
      </p:sp>
      <p:sp>
        <p:nvSpPr>
          <p:cNvPr id="99" name="Google Shape;99;g2546a0daccd_0_28"/>
          <p:cNvSpPr txBox="1">
            <a:spLocks noGrp="1"/>
          </p:cNvSpPr>
          <p:nvPr>
            <p:ph type="body" idx="2"/>
          </p:nvPr>
        </p:nvSpPr>
        <p:spPr>
          <a:xfrm>
            <a:off x="780640" y="374083"/>
            <a:ext cx="6211200" cy="3544800"/>
          </a:xfrm>
          <a:prstGeom prst="rect">
            <a:avLst/>
          </a:prstGeom>
          <a:noFill/>
          <a:ln>
            <a:noFill/>
          </a:ln>
        </p:spPr>
        <p:txBody>
          <a:bodyPr spcFirstLastPara="1" wrap="square" lIns="102600" tIns="51275" rIns="102600" bIns="51275" anchor="t" anchorCtr="0">
            <a:normAutofit/>
          </a:bodyPr>
          <a:lstStyle/>
          <a:p>
            <a:pPr marL="0" lvl="0" indent="0" algn="ctr" rtl="0">
              <a:lnSpc>
                <a:spcPct val="95000"/>
              </a:lnSpc>
              <a:spcBef>
                <a:spcPts val="0"/>
              </a:spcBef>
              <a:spcAft>
                <a:spcPts val="0"/>
              </a:spcAft>
              <a:buClr>
                <a:srgbClr val="000000"/>
              </a:buClr>
              <a:buSzPts val="4700"/>
              <a:buNone/>
            </a:pPr>
            <a:r>
              <a:rPr lang="en-US" sz="4300" dirty="0"/>
              <a:t>Tailoring Health Delivery for Hard-To-Reach Populations in NTDs.</a:t>
            </a:r>
            <a:r>
              <a:rPr lang="en-US" sz="4300" dirty="0">
                <a:latin typeface="Arial Black"/>
                <a:ea typeface="Arial Black"/>
                <a:cs typeface="Arial Black"/>
                <a:sym typeface="Arial Black"/>
              </a:rPr>
              <a:t> </a:t>
            </a:r>
            <a:endParaRPr sz="4300" dirty="0"/>
          </a:p>
        </p:txBody>
      </p:sp>
      <p:pic>
        <p:nvPicPr>
          <p:cNvPr id="100" name="Google Shape;100;g2546a0daccd_0_28"/>
          <p:cNvPicPr preferRelativeResize="0"/>
          <p:nvPr/>
        </p:nvPicPr>
        <p:blipFill rotWithShape="1">
          <a:blip r:embed="rId4">
            <a:alphaModFix/>
          </a:blip>
          <a:srcRect/>
          <a:stretch/>
        </p:blipFill>
        <p:spPr>
          <a:xfrm>
            <a:off x="200648" y="9067818"/>
            <a:ext cx="5241028" cy="7876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1" name="Google Shape;301;g2573b8cd3f2_1_2"/>
          <p:cNvCxnSpPr>
            <a:endCxn id="302" idx="1"/>
          </p:cNvCxnSpPr>
          <p:nvPr/>
        </p:nvCxnSpPr>
        <p:spPr>
          <a:xfrm rot="10800000" flipH="1">
            <a:off x="179937" y="270823"/>
            <a:ext cx="2904900" cy="13500"/>
          </a:xfrm>
          <a:prstGeom prst="straightConnector1">
            <a:avLst/>
          </a:prstGeom>
          <a:noFill/>
          <a:ln w="12700" cap="flat" cmpd="sng">
            <a:solidFill>
              <a:schemeClr val="dk1"/>
            </a:solidFill>
            <a:prstDash val="solid"/>
            <a:miter lim="800000"/>
            <a:headEnd type="none" w="sm" len="sm"/>
            <a:tailEnd type="none" w="sm" len="sm"/>
          </a:ln>
        </p:spPr>
      </p:cxnSp>
      <p:cxnSp>
        <p:nvCxnSpPr>
          <p:cNvPr id="303" name="Google Shape;303;g2573b8cd3f2_1_2"/>
          <p:cNvCxnSpPr>
            <a:stCxn id="302" idx="3"/>
          </p:cNvCxnSpPr>
          <p:nvPr/>
        </p:nvCxnSpPr>
        <p:spPr>
          <a:xfrm>
            <a:off x="4687737" y="270823"/>
            <a:ext cx="2898300" cy="0"/>
          </a:xfrm>
          <a:prstGeom prst="straightConnector1">
            <a:avLst/>
          </a:prstGeom>
          <a:noFill/>
          <a:ln w="12700" cap="flat" cmpd="sng">
            <a:solidFill>
              <a:schemeClr val="dk1"/>
            </a:solidFill>
            <a:prstDash val="solid"/>
            <a:miter lim="800000"/>
            <a:headEnd type="none" w="sm" len="sm"/>
            <a:tailEnd type="none" w="sm" len="sm"/>
          </a:ln>
        </p:spPr>
      </p:cxnSp>
      <p:sp>
        <p:nvSpPr>
          <p:cNvPr id="302" name="Google Shape;302;g2573b8cd3f2_1_2"/>
          <p:cNvSpPr txBox="1"/>
          <p:nvPr/>
        </p:nvSpPr>
        <p:spPr>
          <a:xfrm>
            <a:off x="3084837" y="95923"/>
            <a:ext cx="1602900" cy="349800"/>
          </a:xfrm>
          <a:prstGeom prst="rect">
            <a:avLst/>
          </a:prstGeom>
          <a:noFill/>
          <a:ln>
            <a:noFill/>
          </a:ln>
        </p:spPr>
        <p:txBody>
          <a:bodyPr spcFirstLastPara="1" wrap="square" lIns="102600" tIns="51275" rIns="102600" bIns="512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2653"/>
                </a:solidFill>
                <a:latin typeface="Arial" panose="020B0604020202020204" pitchFamily="34" charset="0"/>
                <a:cs typeface="Arial" panose="020B0604020202020204" pitchFamily="34" charset="0"/>
                <a:sym typeface="Arial"/>
              </a:rPr>
              <a:t>APPENDICES</a:t>
            </a:r>
            <a:endParaRPr sz="16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304" name="Google Shape;304;g2573b8cd3f2_1_2"/>
          <p:cNvSpPr/>
          <p:nvPr/>
        </p:nvSpPr>
        <p:spPr>
          <a:xfrm>
            <a:off x="3252792" y="9329449"/>
            <a:ext cx="1288200" cy="4575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2600" tIns="51275" rIns="102600" bIns="512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Arial" panose="020B0604020202020204" pitchFamily="34" charset="0"/>
              <a:ea typeface="Quattrocento Sans"/>
              <a:cs typeface="Arial" panose="020B0604020202020204" pitchFamily="34" charset="0"/>
              <a:sym typeface="Quattrocento Sans"/>
            </a:endParaRPr>
          </a:p>
        </p:txBody>
      </p:sp>
      <p:cxnSp>
        <p:nvCxnSpPr>
          <p:cNvPr id="305" name="Google Shape;305;g2573b8cd3f2_1_2"/>
          <p:cNvCxnSpPr/>
          <p:nvPr/>
        </p:nvCxnSpPr>
        <p:spPr>
          <a:xfrm>
            <a:off x="204504" y="9558077"/>
            <a:ext cx="7405800" cy="0"/>
          </a:xfrm>
          <a:prstGeom prst="straightConnector1">
            <a:avLst/>
          </a:prstGeom>
          <a:noFill/>
          <a:ln>
            <a:noFill/>
          </a:ln>
        </p:spPr>
      </p:cxnSp>
      <p:cxnSp>
        <p:nvCxnSpPr>
          <p:cNvPr id="306" name="Google Shape;306;g2573b8cd3f2_1_2"/>
          <p:cNvCxnSpPr/>
          <p:nvPr/>
        </p:nvCxnSpPr>
        <p:spPr>
          <a:xfrm>
            <a:off x="183216" y="9811628"/>
            <a:ext cx="7405800" cy="0"/>
          </a:xfrm>
          <a:prstGeom prst="straightConnector1">
            <a:avLst/>
          </a:prstGeom>
          <a:noFill/>
          <a:ln w="9525" cap="flat" cmpd="sng">
            <a:solidFill>
              <a:srgbClr val="DEDEDE"/>
            </a:solidFill>
            <a:prstDash val="solid"/>
            <a:miter lim="800000"/>
            <a:headEnd type="none" w="sm" len="sm"/>
            <a:tailEnd type="none" w="sm" len="sm"/>
          </a:ln>
        </p:spPr>
      </p:cxnSp>
      <p:pic>
        <p:nvPicPr>
          <p:cNvPr id="307" name="Google Shape;307;g2573b8cd3f2_1_2"/>
          <p:cNvPicPr preferRelativeResize="0"/>
          <p:nvPr/>
        </p:nvPicPr>
        <p:blipFill rotWithShape="1">
          <a:blip r:embed="rId3">
            <a:alphaModFix/>
          </a:blip>
          <a:srcRect t="31397" b="34968"/>
          <a:stretch/>
        </p:blipFill>
        <p:spPr>
          <a:xfrm>
            <a:off x="2832089" y="9689847"/>
            <a:ext cx="2016258" cy="287705"/>
          </a:xfrm>
          <a:prstGeom prst="rect">
            <a:avLst/>
          </a:prstGeom>
          <a:noFill/>
          <a:ln>
            <a:noFill/>
          </a:ln>
        </p:spPr>
      </p:pic>
      <p:sp>
        <p:nvSpPr>
          <p:cNvPr id="310" name="Google Shape;310;g2573b8cd3f2_1_2"/>
          <p:cNvSpPr/>
          <p:nvPr/>
        </p:nvSpPr>
        <p:spPr>
          <a:xfrm>
            <a:off x="80204" y="470800"/>
            <a:ext cx="7631700" cy="262500"/>
          </a:xfrm>
          <a:prstGeom prst="rect">
            <a:avLst/>
          </a:prstGeom>
          <a:solidFill>
            <a:schemeClr val="accent2"/>
          </a:solidFill>
          <a:ln>
            <a:noFill/>
          </a:ln>
        </p:spPr>
        <p:txBody>
          <a:bodyPr spcFirstLastPara="1" wrap="square" lIns="102600" tIns="51275" rIns="102600" bIns="51275" anchor="ctr" anchorCtr="0">
            <a:noAutofit/>
          </a:bodyPr>
          <a:lstStyle/>
          <a:p>
            <a:pPr marL="50800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panose="020B0604020202020204" pitchFamily="34" charset="0"/>
                <a:cs typeface="Arial" panose="020B0604020202020204" pitchFamily="34" charset="0"/>
                <a:sym typeface="Arial"/>
              </a:rPr>
              <a:t>SPECIFIC SEARCH STRINGS</a:t>
            </a:r>
            <a:endParaRPr sz="1600" b="1" i="0" u="none" strike="noStrike" cap="none">
              <a:solidFill>
                <a:srgbClr val="000000"/>
              </a:solidFill>
              <a:latin typeface="Arial" panose="020B0604020202020204" pitchFamily="34" charset="0"/>
              <a:cs typeface="Arial" panose="020B0604020202020204" pitchFamily="34" charset="0"/>
              <a:sym typeface="Arial"/>
            </a:endParaRPr>
          </a:p>
        </p:txBody>
      </p:sp>
      <p:graphicFrame>
        <p:nvGraphicFramePr>
          <p:cNvPr id="2" name="Table 2">
            <a:extLst>
              <a:ext uri="{FF2B5EF4-FFF2-40B4-BE49-F238E27FC236}">
                <a16:creationId xmlns:a16="http://schemas.microsoft.com/office/drawing/2014/main" id="{DE015979-83FF-6ED6-5C6D-1B3664443EF2}"/>
              </a:ext>
            </a:extLst>
          </p:cNvPr>
          <p:cNvGraphicFramePr>
            <a:graphicFrameLocks noGrp="1"/>
          </p:cNvGraphicFramePr>
          <p:nvPr>
            <p:extLst>
              <p:ext uri="{D42A27DB-BD31-4B8C-83A1-F6EECF244321}">
                <p14:modId xmlns:p14="http://schemas.microsoft.com/office/powerpoint/2010/main" val="4269353044"/>
              </p:ext>
            </p:extLst>
          </p:nvPr>
        </p:nvGraphicFramePr>
        <p:xfrm>
          <a:off x="80204" y="830414"/>
          <a:ext cx="7635600" cy="8770786"/>
        </p:xfrm>
        <a:graphic>
          <a:graphicData uri="http://schemas.openxmlformats.org/drawingml/2006/table">
            <a:tbl>
              <a:tblPr firstRow="1" bandRow="1">
                <a:tableStyleId>{AB3E267E-B5FB-4E3A-8178-DB05F9F80BCF}</a:tableStyleId>
              </a:tblPr>
              <a:tblGrid>
                <a:gridCol w="1331737">
                  <a:extLst>
                    <a:ext uri="{9D8B030D-6E8A-4147-A177-3AD203B41FA5}">
                      <a16:colId xmlns:a16="http://schemas.microsoft.com/office/drawing/2014/main" val="1051028607"/>
                    </a:ext>
                  </a:extLst>
                </a:gridCol>
                <a:gridCol w="4420608">
                  <a:extLst>
                    <a:ext uri="{9D8B030D-6E8A-4147-A177-3AD203B41FA5}">
                      <a16:colId xmlns:a16="http://schemas.microsoft.com/office/drawing/2014/main" val="3188708834"/>
                    </a:ext>
                  </a:extLst>
                </a:gridCol>
                <a:gridCol w="907621">
                  <a:extLst>
                    <a:ext uri="{9D8B030D-6E8A-4147-A177-3AD203B41FA5}">
                      <a16:colId xmlns:a16="http://schemas.microsoft.com/office/drawing/2014/main" val="2162030813"/>
                    </a:ext>
                  </a:extLst>
                </a:gridCol>
                <a:gridCol w="975634">
                  <a:extLst>
                    <a:ext uri="{9D8B030D-6E8A-4147-A177-3AD203B41FA5}">
                      <a16:colId xmlns:a16="http://schemas.microsoft.com/office/drawing/2014/main" val="71040786"/>
                    </a:ext>
                  </a:extLst>
                </a:gridCol>
              </a:tblGrid>
              <a:tr h="541186">
                <a:tc>
                  <a:txBody>
                    <a:bodyPr/>
                    <a:lstStyle/>
                    <a:p>
                      <a:pPr algn="ctr"/>
                      <a:r>
                        <a:rPr lang="en-GB" dirty="0">
                          <a:latin typeface="Arial" panose="020B0604020202020204" pitchFamily="34" charset="0"/>
                          <a:cs typeface="Arial" panose="020B0604020202020204" pitchFamily="34" charset="0"/>
                        </a:rPr>
                        <a:t>HTRP</a:t>
                      </a:r>
                    </a:p>
                  </a:txBody>
                  <a:tcPr>
                    <a:solidFill>
                      <a:schemeClr val="accent4"/>
                    </a:solidFill>
                  </a:tcPr>
                </a:tc>
                <a:tc>
                  <a:txBody>
                    <a:bodyPr/>
                    <a:lstStyle/>
                    <a:p>
                      <a:pPr algn="ctr"/>
                      <a:r>
                        <a:rPr lang="en-GB" dirty="0">
                          <a:latin typeface="Arial" panose="020B0604020202020204" pitchFamily="34" charset="0"/>
                          <a:cs typeface="Arial" panose="020B0604020202020204" pitchFamily="34" charset="0"/>
                        </a:rPr>
                        <a:t>Search String</a:t>
                      </a:r>
                    </a:p>
                  </a:txBody>
                  <a:tcPr>
                    <a:solidFill>
                      <a:schemeClr val="accent4"/>
                    </a:solidFill>
                  </a:tcPr>
                </a:tc>
                <a:tc>
                  <a:txBody>
                    <a:bodyPr/>
                    <a:lstStyle/>
                    <a:p>
                      <a:r>
                        <a:rPr lang="en-GB" dirty="0">
                          <a:latin typeface="Arial" panose="020B0604020202020204" pitchFamily="34" charset="0"/>
                          <a:cs typeface="Arial" panose="020B0604020202020204" pitchFamily="34" charset="0"/>
                        </a:rPr>
                        <a:t>Initial Results</a:t>
                      </a:r>
                    </a:p>
                  </a:txBody>
                  <a:tcPr>
                    <a:solidFill>
                      <a:schemeClr val="accent5"/>
                    </a:solidFill>
                  </a:tcPr>
                </a:tc>
                <a:tc>
                  <a:txBody>
                    <a:bodyPr/>
                    <a:lstStyle/>
                    <a:p>
                      <a:r>
                        <a:rPr lang="en-GB" dirty="0">
                          <a:latin typeface="Arial" panose="020B0604020202020204" pitchFamily="34" charset="0"/>
                          <a:cs typeface="Arial" panose="020B0604020202020204" pitchFamily="34" charset="0"/>
                        </a:rPr>
                        <a:t>Relevant Papers</a:t>
                      </a:r>
                    </a:p>
                  </a:txBody>
                  <a:tcPr>
                    <a:solidFill>
                      <a:schemeClr val="accent5"/>
                    </a:solidFill>
                  </a:tcPr>
                </a:tc>
                <a:extLst>
                  <a:ext uri="{0D108BD9-81ED-4DB2-BD59-A6C34878D82A}">
                    <a16:rowId xmlns:a16="http://schemas.microsoft.com/office/drawing/2014/main" val="2089255768"/>
                  </a:ext>
                </a:extLst>
              </a:tr>
              <a:tr h="541186">
                <a:tc>
                  <a:txBody>
                    <a:bodyPr/>
                    <a:lstStyle/>
                    <a:p>
                      <a:r>
                        <a:rPr lang="en-GB" dirty="0">
                          <a:solidFill>
                            <a:srgbClr val="000000"/>
                          </a:solidFill>
                          <a:latin typeface="Arial" panose="020B0604020202020204" pitchFamily="34" charset="0"/>
                          <a:cs typeface="Arial" panose="020B0604020202020204" pitchFamily="34" charset="0"/>
                        </a:rPr>
                        <a:t>Nomadic Populations</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u="none" strike="noStrike" cap="none" dirty="0">
                          <a:solidFill>
                            <a:srgbClr val="000000"/>
                          </a:solidFill>
                        </a:rPr>
                        <a:t>((pastoral OR nomad* OR migrant* ) AND (interventions OR access OR reach)) AND ("neglected tropical disease*" OR NTD OR "neglected disease*")</a:t>
                      </a:r>
                    </a:p>
                  </a:txBody>
                  <a:tcPr/>
                </a:tc>
                <a:tc>
                  <a:txBody>
                    <a:bodyPr/>
                    <a:lstStyle/>
                    <a:p>
                      <a:pPr algn="ctr"/>
                      <a:r>
                        <a:rPr lang="en-GB" sz="1200" dirty="0">
                          <a:solidFill>
                            <a:srgbClr val="000000"/>
                          </a:solidFill>
                          <a:latin typeface="Arial" panose="020B0604020202020204" pitchFamily="34" charset="0"/>
                          <a:cs typeface="Arial" panose="020B0604020202020204" pitchFamily="34" charset="0"/>
                        </a:rPr>
                        <a:t>59</a:t>
                      </a:r>
                    </a:p>
                  </a:txBody>
                  <a:tcPr anchor="ctr"/>
                </a:tc>
                <a:tc>
                  <a:txBody>
                    <a:bodyPr/>
                    <a:lstStyle/>
                    <a:p>
                      <a:pPr algn="ctr"/>
                      <a:r>
                        <a:rPr lang="en-GB" sz="1200" dirty="0">
                          <a:solidFill>
                            <a:srgbClr val="000000"/>
                          </a:solidFill>
                          <a:latin typeface="Arial" panose="020B0604020202020204" pitchFamily="34" charset="0"/>
                          <a:cs typeface="Arial" panose="020B0604020202020204" pitchFamily="34" charset="0"/>
                        </a:rPr>
                        <a:t>20</a:t>
                      </a:r>
                    </a:p>
                  </a:txBody>
                  <a:tcPr anchor="ctr"/>
                </a:tc>
                <a:extLst>
                  <a:ext uri="{0D108BD9-81ED-4DB2-BD59-A6C34878D82A}">
                    <a16:rowId xmlns:a16="http://schemas.microsoft.com/office/drawing/2014/main" val="2241763561"/>
                  </a:ext>
                </a:extLst>
              </a:tr>
              <a:tr h="541186">
                <a:tc>
                  <a:txBody>
                    <a:bodyPr/>
                    <a:lstStyle/>
                    <a:p>
                      <a:r>
                        <a:rPr lang="en-GB" dirty="0">
                          <a:solidFill>
                            <a:srgbClr val="000000"/>
                          </a:solidFill>
                          <a:latin typeface="Arial" panose="020B0604020202020204" pitchFamily="34" charset="0"/>
                          <a:cs typeface="Arial" panose="020B0604020202020204" pitchFamily="34" charset="0"/>
                        </a:rPr>
                        <a:t>Cross-Border Areas</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u="none" strike="noStrike" cap="none" dirty="0">
                          <a:solidFill>
                            <a:srgbClr val="000000"/>
                          </a:solidFill>
                        </a:rPr>
                        <a:t>(("cross border" OR "border cross*") AND (interventions OR access OR reach)) AND ("neglected tropical disease*" OR NTD OR "neglected disease*")</a:t>
                      </a:r>
                    </a:p>
                  </a:txBody>
                  <a:tcPr/>
                </a:tc>
                <a:tc>
                  <a:txBody>
                    <a:bodyPr/>
                    <a:lstStyle/>
                    <a:p>
                      <a:pPr algn="ctr"/>
                      <a:r>
                        <a:rPr lang="en-GB" sz="1200" dirty="0">
                          <a:solidFill>
                            <a:srgbClr val="000000"/>
                          </a:solidFill>
                          <a:latin typeface="Arial" panose="020B0604020202020204" pitchFamily="34" charset="0"/>
                          <a:cs typeface="Arial" panose="020B0604020202020204" pitchFamily="34" charset="0"/>
                        </a:rPr>
                        <a:t>10</a:t>
                      </a:r>
                    </a:p>
                  </a:txBody>
                  <a:tcPr anchor="ctr"/>
                </a:tc>
                <a:tc>
                  <a:txBody>
                    <a:bodyPr/>
                    <a:lstStyle/>
                    <a:p>
                      <a:pPr algn="ctr"/>
                      <a:r>
                        <a:rPr lang="en-GB" sz="1200" dirty="0">
                          <a:solidFill>
                            <a:srgbClr val="000000"/>
                          </a:solidFill>
                          <a:latin typeface="Arial" panose="020B0604020202020204" pitchFamily="34" charset="0"/>
                          <a:cs typeface="Arial" panose="020B0604020202020204" pitchFamily="34" charset="0"/>
                        </a:rPr>
                        <a:t>6</a:t>
                      </a:r>
                    </a:p>
                  </a:txBody>
                  <a:tcPr anchor="ctr"/>
                </a:tc>
                <a:extLst>
                  <a:ext uri="{0D108BD9-81ED-4DB2-BD59-A6C34878D82A}">
                    <a16:rowId xmlns:a16="http://schemas.microsoft.com/office/drawing/2014/main" val="3319405813"/>
                  </a:ext>
                </a:extLst>
              </a:tr>
              <a:tr h="541186">
                <a:tc>
                  <a:txBody>
                    <a:bodyPr/>
                    <a:lstStyle/>
                    <a:p>
                      <a:r>
                        <a:rPr lang="en-GB" dirty="0">
                          <a:solidFill>
                            <a:srgbClr val="000000"/>
                          </a:solidFill>
                          <a:latin typeface="Arial" panose="020B0604020202020204" pitchFamily="34" charset="0"/>
                          <a:cs typeface="Arial" panose="020B0604020202020204" pitchFamily="34" charset="0"/>
                        </a:rPr>
                        <a:t>Refugees</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latin typeface="Arial"/>
                          <a:ea typeface="Arial"/>
                          <a:cs typeface="Arial"/>
                          <a:sym typeface="Arial"/>
                        </a:rPr>
                        <a:t>(("refugees"[</a:t>
                      </a:r>
                      <a:r>
                        <a:rPr lang="en-US" sz="1200" b="0" i="0" u="none" strike="noStrike" cap="none" dirty="0" err="1">
                          <a:solidFill>
                            <a:srgbClr val="000000"/>
                          </a:solidFill>
                          <a:latin typeface="Arial"/>
                          <a:ea typeface="Arial"/>
                          <a:cs typeface="Arial"/>
                          <a:sym typeface="Arial"/>
                        </a:rPr>
                        <a:t>MeSH</a:t>
                      </a:r>
                      <a:r>
                        <a:rPr lang="en-US" sz="1200" b="0" i="0" u="none" strike="noStrike" cap="none" dirty="0">
                          <a:solidFill>
                            <a:srgbClr val="000000"/>
                          </a:solidFill>
                          <a:latin typeface="Arial"/>
                          <a:ea typeface="Arial"/>
                          <a:cs typeface="Arial"/>
                          <a:sym typeface="Arial"/>
                        </a:rPr>
                        <a:t>] OR "refugee*" or "asylum seeker" OR "Refugee camps"[</a:t>
                      </a:r>
                      <a:r>
                        <a:rPr lang="en-US" sz="1200" b="0" i="0" u="none" strike="noStrike" cap="none" dirty="0" err="1">
                          <a:solidFill>
                            <a:srgbClr val="000000"/>
                          </a:solidFill>
                          <a:latin typeface="Arial"/>
                          <a:ea typeface="Arial"/>
                          <a:cs typeface="Arial"/>
                          <a:sym typeface="Arial"/>
                        </a:rPr>
                        <a:t>MeSH</a:t>
                      </a:r>
                      <a:r>
                        <a:rPr lang="en-US" sz="1200" b="0" i="0" u="none" strike="noStrike" cap="none" dirty="0">
                          <a:solidFill>
                            <a:srgbClr val="000000"/>
                          </a:solidFill>
                          <a:latin typeface="Arial"/>
                          <a:ea typeface="Arial"/>
                          <a:cs typeface="Arial"/>
                          <a:sym typeface="Arial"/>
                        </a:rPr>
                        <a:t>] OR "refugee camp*") AND (interventions OR access OR reach)) AND ("neglected tropical disease*" OR NTD OR "neglected disease*")</a:t>
                      </a:r>
                      <a:endParaRPr lang="en-US" sz="1200" u="none" strike="noStrike" cap="none" dirty="0">
                        <a:solidFill>
                          <a:srgbClr val="000000"/>
                        </a:solidFill>
                      </a:endParaRPr>
                    </a:p>
                  </a:txBody>
                  <a:tcPr/>
                </a:tc>
                <a:tc>
                  <a:txBody>
                    <a:bodyPr/>
                    <a:lstStyle/>
                    <a:p>
                      <a:pPr algn="ctr"/>
                      <a:r>
                        <a:rPr lang="en-GB" sz="1200" dirty="0">
                          <a:solidFill>
                            <a:srgbClr val="000000"/>
                          </a:solidFill>
                          <a:latin typeface="Arial" panose="020B0604020202020204" pitchFamily="34" charset="0"/>
                          <a:cs typeface="Arial" panose="020B0604020202020204" pitchFamily="34" charset="0"/>
                        </a:rPr>
                        <a:t>25</a:t>
                      </a:r>
                    </a:p>
                  </a:txBody>
                  <a:tcPr anchor="ctr"/>
                </a:tc>
                <a:tc>
                  <a:txBody>
                    <a:bodyPr/>
                    <a:lstStyle/>
                    <a:p>
                      <a:pPr algn="ctr"/>
                      <a:r>
                        <a:rPr lang="en-GB" sz="1200" dirty="0">
                          <a:solidFill>
                            <a:srgbClr val="000000"/>
                          </a:solidFill>
                          <a:latin typeface="Arial" panose="020B0604020202020204" pitchFamily="34" charset="0"/>
                          <a:cs typeface="Arial" panose="020B0604020202020204" pitchFamily="34" charset="0"/>
                        </a:rPr>
                        <a:t>18</a:t>
                      </a:r>
                    </a:p>
                  </a:txBody>
                  <a:tcPr anchor="ctr"/>
                </a:tc>
                <a:extLst>
                  <a:ext uri="{0D108BD9-81ED-4DB2-BD59-A6C34878D82A}">
                    <a16:rowId xmlns:a16="http://schemas.microsoft.com/office/drawing/2014/main" val="3413767129"/>
                  </a:ext>
                </a:extLst>
              </a:tr>
              <a:tr h="460277">
                <a:tc>
                  <a:txBody>
                    <a:bodyPr/>
                    <a:lstStyle/>
                    <a:p>
                      <a:r>
                        <a:rPr lang="en-GB" dirty="0">
                          <a:solidFill>
                            <a:srgbClr val="000000"/>
                          </a:solidFill>
                          <a:latin typeface="Arial" panose="020B0604020202020204" pitchFamily="34" charset="0"/>
                          <a:cs typeface="Arial" panose="020B0604020202020204" pitchFamily="34" charset="0"/>
                        </a:rPr>
                        <a:t>Conflict Zones &amp; IDPs</a:t>
                      </a:r>
                    </a:p>
                  </a:txBody>
                  <a:tcPr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Arial"/>
                          <a:ea typeface="Arial"/>
                          <a:cs typeface="Arial"/>
                          <a:sym typeface="Arial"/>
                        </a:rPr>
                        <a:t>(("Armed Conflicts"[</a:t>
                      </a:r>
                      <a:r>
                        <a:rPr lang="en-US" sz="1200" b="0" i="0" u="none" strike="noStrike" cap="none" dirty="0" err="1">
                          <a:solidFill>
                            <a:srgbClr val="000000"/>
                          </a:solidFill>
                          <a:latin typeface="Arial"/>
                          <a:ea typeface="Arial"/>
                          <a:cs typeface="Arial"/>
                          <a:sym typeface="Arial"/>
                        </a:rPr>
                        <a:t>MeSH</a:t>
                      </a:r>
                      <a:r>
                        <a:rPr lang="en-US" sz="1200" b="0" i="0" u="none" strike="noStrike" cap="none" dirty="0">
                          <a:solidFill>
                            <a:srgbClr val="000000"/>
                          </a:solidFill>
                          <a:latin typeface="Arial"/>
                          <a:ea typeface="Arial"/>
                          <a:cs typeface="Arial"/>
                          <a:sym typeface="Arial"/>
                        </a:rPr>
                        <a:t>] OR "conflict zone*" ) AND (interventions OR access OR reach)) AND ("neglected tropical disease*" OR NTD OR "neglected disease*")</a:t>
                      </a:r>
                      <a:br>
                        <a:rPr lang="en-US" sz="1200" b="0" i="0" u="none" strike="noStrike" cap="none" dirty="0">
                          <a:solidFill>
                            <a:srgbClr val="000000"/>
                          </a:solidFill>
                          <a:latin typeface="Arial"/>
                          <a:ea typeface="Arial"/>
                          <a:cs typeface="Arial"/>
                          <a:sym typeface="Arial"/>
                        </a:rPr>
                      </a:br>
                      <a:r>
                        <a:rPr lang="en-US" sz="1200" b="0" i="0" u="none" strike="noStrike" cap="none" dirty="0">
                          <a:solidFill>
                            <a:srgbClr val="000000"/>
                          </a:solidFill>
                          <a:latin typeface="Arial"/>
                          <a:ea typeface="Arial"/>
                          <a:cs typeface="Arial"/>
                          <a:sym typeface="Arial"/>
                        </a:rPr>
                        <a:t> </a:t>
                      </a:r>
                      <a:endParaRPr lang="en-US" sz="120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rPr>
                        <a:t>(("internally displaced people" OR "internally displaced" OR "internally displaced person*" OR "IDP" OR "IDPs") AND (interventions OR access OR reach)) AND ("neglected tropical disease*" OR NTD OR "neglected disease*")</a:t>
                      </a:r>
                      <a:endParaRPr lang="en-US" sz="1200" u="none" strike="noStrike" cap="none" dirty="0">
                        <a:solidFill>
                          <a:srgbClr val="000000"/>
                        </a:solidFill>
                      </a:endParaRPr>
                    </a:p>
                  </a:txBody>
                  <a:tcPr/>
                </a:tc>
                <a:tc>
                  <a:txBody>
                    <a:bodyPr/>
                    <a:lstStyle/>
                    <a:p>
                      <a:pPr algn="ctr"/>
                      <a:r>
                        <a:rPr lang="en-GB" sz="1200" dirty="0">
                          <a:solidFill>
                            <a:srgbClr val="000000"/>
                          </a:solidFill>
                          <a:latin typeface="Arial" panose="020B0604020202020204" pitchFamily="34" charset="0"/>
                          <a:cs typeface="Arial" panose="020B0604020202020204" pitchFamily="34" charset="0"/>
                        </a:rPr>
                        <a:t>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000000"/>
                          </a:solidFill>
                          <a:latin typeface="Arial" panose="020B0604020202020204" pitchFamily="34" charset="0"/>
                          <a:cs typeface="Arial" panose="020B0604020202020204" pitchFamily="34" charset="0"/>
                        </a:rPr>
                        <a:t>12</a:t>
                      </a:r>
                    </a:p>
                  </a:txBody>
                  <a:tcPr anchor="ctr"/>
                </a:tc>
                <a:tc>
                  <a:txBody>
                    <a:bodyPr/>
                    <a:lstStyle/>
                    <a:p>
                      <a:pPr algn="ctr"/>
                      <a:r>
                        <a:rPr lang="en-GB" sz="1200" dirty="0">
                          <a:solidFill>
                            <a:srgbClr val="000000"/>
                          </a:solidFill>
                          <a:latin typeface="Arial" panose="020B0604020202020204" pitchFamily="34" charset="0"/>
                          <a:cs typeface="Arial" panose="020B0604020202020204" pitchFamily="34" charset="0"/>
                        </a:rPr>
                        <a:t>7</a:t>
                      </a:r>
                    </a:p>
                  </a:txBody>
                  <a:tcPr anchor="ctr"/>
                </a:tc>
                <a:extLst>
                  <a:ext uri="{0D108BD9-81ED-4DB2-BD59-A6C34878D82A}">
                    <a16:rowId xmlns:a16="http://schemas.microsoft.com/office/drawing/2014/main" val="1630892709"/>
                  </a:ext>
                </a:extLst>
              </a:tr>
              <a:tr h="460277">
                <a:tc>
                  <a:txBody>
                    <a:bodyPr/>
                    <a:lstStyle/>
                    <a:p>
                      <a:r>
                        <a:rPr lang="en-GB" dirty="0">
                          <a:solidFill>
                            <a:srgbClr val="000000"/>
                          </a:solidFill>
                          <a:latin typeface="Arial" panose="020B0604020202020204" pitchFamily="34" charset="0"/>
                          <a:cs typeface="Arial" panose="020B0604020202020204" pitchFamily="34" charset="0"/>
                        </a:rPr>
                        <a:t>Remote Populations</a:t>
                      </a:r>
                    </a:p>
                  </a:txBody>
                  <a:tcPr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Arial"/>
                          <a:ea typeface="Arial"/>
                          <a:cs typeface="Arial"/>
                          <a:sym typeface="Arial"/>
                        </a:rPr>
                        <a:t> (("rural population"[</a:t>
                      </a:r>
                      <a:r>
                        <a:rPr lang="en-US" sz="1200" b="0" i="0" u="none" strike="noStrike" cap="none" dirty="0" err="1">
                          <a:solidFill>
                            <a:srgbClr val="000000"/>
                          </a:solidFill>
                          <a:latin typeface="Arial"/>
                          <a:ea typeface="Arial"/>
                          <a:cs typeface="Arial"/>
                          <a:sym typeface="Arial"/>
                        </a:rPr>
                        <a:t>MeSH</a:t>
                      </a:r>
                      <a:r>
                        <a:rPr lang="en-US" sz="1200" b="0" i="0" u="none" strike="noStrike" cap="none" dirty="0">
                          <a:solidFill>
                            <a:srgbClr val="000000"/>
                          </a:solidFill>
                          <a:latin typeface="Arial"/>
                          <a:ea typeface="Arial"/>
                          <a:cs typeface="Arial"/>
                          <a:sym typeface="Arial"/>
                        </a:rPr>
                        <a:t>] OR "rural health services"[</a:t>
                      </a:r>
                      <a:r>
                        <a:rPr lang="en-US" sz="1200" b="0" i="0" u="none" strike="noStrike" cap="none" dirty="0" err="1">
                          <a:solidFill>
                            <a:srgbClr val="000000"/>
                          </a:solidFill>
                          <a:latin typeface="Arial"/>
                          <a:ea typeface="Arial"/>
                          <a:cs typeface="Arial"/>
                          <a:sym typeface="Arial"/>
                        </a:rPr>
                        <a:t>MeSH</a:t>
                      </a:r>
                      <a:r>
                        <a:rPr lang="en-US" sz="1200" b="0" i="0" u="none" strike="noStrike" cap="none" dirty="0">
                          <a:solidFill>
                            <a:srgbClr val="000000"/>
                          </a:solidFill>
                          <a:latin typeface="Arial"/>
                          <a:ea typeface="Arial"/>
                          <a:cs typeface="Arial"/>
                          <a:sym typeface="Arial"/>
                        </a:rPr>
                        <a:t>] OR "remote" OR "remote location*" OR "remote population*") AND (interventions OR access OR reach)) AND ("neglected tropical disease*" OR NTD OR "neglected disease*")</a:t>
                      </a:r>
                      <a:endParaRPr lang="en-US" sz="1200" u="none" strike="noStrike" cap="none" dirty="0">
                        <a:solidFill>
                          <a:srgbClr val="000000"/>
                        </a:solidFill>
                      </a:endParaRPr>
                    </a:p>
                  </a:txBody>
                  <a:tcPr/>
                </a:tc>
                <a:tc>
                  <a:txBody>
                    <a:bodyPr/>
                    <a:lstStyle/>
                    <a:p>
                      <a:pPr algn="ctr"/>
                      <a:r>
                        <a:rPr lang="en-GB" sz="1200" dirty="0">
                          <a:solidFill>
                            <a:srgbClr val="000000"/>
                          </a:solidFill>
                          <a:latin typeface="Arial" panose="020B0604020202020204" pitchFamily="34" charset="0"/>
                          <a:cs typeface="Arial" panose="020B0604020202020204" pitchFamily="34" charset="0"/>
                        </a:rPr>
                        <a:t>249</a:t>
                      </a:r>
                    </a:p>
                  </a:txBody>
                  <a:tcPr anchor="ctr"/>
                </a:tc>
                <a:tc>
                  <a:txBody>
                    <a:bodyPr/>
                    <a:lstStyle/>
                    <a:p>
                      <a:pPr algn="ctr"/>
                      <a:r>
                        <a:rPr lang="en-GB" sz="1200" dirty="0">
                          <a:solidFill>
                            <a:srgbClr val="000000"/>
                          </a:solidFill>
                          <a:latin typeface="Arial" panose="020B0604020202020204" pitchFamily="34" charset="0"/>
                          <a:cs typeface="Arial" panose="020B0604020202020204" pitchFamily="34" charset="0"/>
                        </a:rPr>
                        <a:t>29</a:t>
                      </a:r>
                    </a:p>
                  </a:txBody>
                  <a:tcPr anchor="ctr"/>
                </a:tc>
                <a:extLst>
                  <a:ext uri="{0D108BD9-81ED-4DB2-BD59-A6C34878D82A}">
                    <a16:rowId xmlns:a16="http://schemas.microsoft.com/office/drawing/2014/main" val="1380340682"/>
                  </a:ext>
                </a:extLst>
              </a:tr>
              <a:tr h="460277">
                <a:tc>
                  <a:txBody>
                    <a:bodyPr/>
                    <a:lstStyle/>
                    <a:p>
                      <a:r>
                        <a:rPr lang="en-GB" dirty="0">
                          <a:solidFill>
                            <a:srgbClr val="000000"/>
                          </a:solidFill>
                          <a:latin typeface="Arial" panose="020B0604020202020204" pitchFamily="34" charset="0"/>
                          <a:cs typeface="Arial" panose="020B0604020202020204" pitchFamily="34" charset="0"/>
                        </a:rPr>
                        <a:t>People Who Refuse Treatment</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Arial"/>
                          <a:cs typeface="Arial"/>
                          <a:sym typeface="Arial"/>
                        </a:rPr>
                        <a:t>((treatment refusal OR refused* ) AND (interventions OR access OR reach)) AND ("neglected tropical disease*" OR NTD OR "neglected disease*")</a:t>
                      </a:r>
                      <a:endParaRPr lang="en-US" sz="1200" u="none" strike="noStrike" cap="none" dirty="0">
                        <a:solidFill>
                          <a:srgbClr val="000000"/>
                        </a:solidFill>
                      </a:endParaRPr>
                    </a:p>
                  </a:txBody>
                  <a:tcPr/>
                </a:tc>
                <a:tc>
                  <a:txBody>
                    <a:bodyPr/>
                    <a:lstStyle/>
                    <a:p>
                      <a:pPr algn="ctr"/>
                      <a:r>
                        <a:rPr lang="en-GB" sz="1200" dirty="0">
                          <a:solidFill>
                            <a:srgbClr val="000000"/>
                          </a:solidFill>
                          <a:latin typeface="Arial" panose="020B0604020202020204" pitchFamily="34" charset="0"/>
                          <a:cs typeface="Arial" panose="020B0604020202020204" pitchFamily="34" charset="0"/>
                        </a:rPr>
                        <a:t>71</a:t>
                      </a:r>
                    </a:p>
                  </a:txBody>
                  <a:tcPr anchor="ctr"/>
                </a:tc>
                <a:tc>
                  <a:txBody>
                    <a:bodyPr/>
                    <a:lstStyle/>
                    <a:p>
                      <a:pPr algn="ctr"/>
                      <a:r>
                        <a:rPr lang="en-GB" sz="1200" dirty="0">
                          <a:solidFill>
                            <a:srgbClr val="000000"/>
                          </a:solidFill>
                          <a:latin typeface="Arial" panose="020B0604020202020204" pitchFamily="34" charset="0"/>
                          <a:cs typeface="Arial" panose="020B0604020202020204" pitchFamily="34" charset="0"/>
                        </a:rPr>
                        <a:t>19</a:t>
                      </a:r>
                    </a:p>
                  </a:txBody>
                  <a:tcPr anchor="ctr"/>
                </a:tc>
                <a:extLst>
                  <a:ext uri="{0D108BD9-81ED-4DB2-BD59-A6C34878D82A}">
                    <a16:rowId xmlns:a16="http://schemas.microsoft.com/office/drawing/2014/main" val="889312405"/>
                  </a:ext>
                </a:extLst>
              </a:tr>
              <a:tr h="460277">
                <a:tc>
                  <a:txBody>
                    <a:bodyPr/>
                    <a:lstStyle/>
                    <a:p>
                      <a:r>
                        <a:rPr lang="en-GB" dirty="0">
                          <a:solidFill>
                            <a:srgbClr val="000000"/>
                          </a:solidFill>
                          <a:latin typeface="Arial" panose="020B0604020202020204" pitchFamily="34" charset="0"/>
                          <a:cs typeface="Arial" panose="020B0604020202020204" pitchFamily="34" charset="0"/>
                        </a:rPr>
                        <a:t>Ethnic Groups/Low SES</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Arial"/>
                          <a:cs typeface="Arial"/>
                          <a:sym typeface="Arial"/>
                        </a:rPr>
                        <a:t>("Peul" OR "Tuareg" OR "Mursi" OR "</a:t>
                      </a:r>
                      <a:r>
                        <a:rPr lang="en-US" sz="1200" b="0" i="0" u="none" strike="noStrike" cap="none" dirty="0" err="1">
                          <a:solidFill>
                            <a:srgbClr val="000000"/>
                          </a:solidFill>
                          <a:latin typeface="Arial"/>
                          <a:ea typeface="Arial"/>
                          <a:cs typeface="Arial"/>
                          <a:sym typeface="Arial"/>
                        </a:rPr>
                        <a:t>Hamar</a:t>
                      </a:r>
                      <a:r>
                        <a:rPr lang="en-US" sz="1200" b="0" i="0" u="none" strike="noStrike" cap="none" dirty="0">
                          <a:solidFill>
                            <a:srgbClr val="000000"/>
                          </a:solidFill>
                          <a:latin typeface="Arial"/>
                          <a:ea typeface="Arial"/>
                          <a:cs typeface="Arial"/>
                          <a:sym typeface="Arial"/>
                        </a:rPr>
                        <a:t>" OR "Oromo" OR "Karo" OR "</a:t>
                      </a:r>
                      <a:r>
                        <a:rPr lang="en-US" sz="1200" b="0" i="0" u="none" strike="noStrike" cap="none" dirty="0" err="1">
                          <a:solidFill>
                            <a:srgbClr val="000000"/>
                          </a:solidFill>
                          <a:latin typeface="Arial"/>
                          <a:ea typeface="Arial"/>
                          <a:cs typeface="Arial"/>
                          <a:sym typeface="Arial"/>
                        </a:rPr>
                        <a:t>Daasanach</a:t>
                      </a:r>
                      <a:r>
                        <a:rPr lang="en-US" sz="1200" b="0" i="0" u="none" strike="noStrike" cap="none" dirty="0">
                          <a:solidFill>
                            <a:srgbClr val="000000"/>
                          </a:solidFill>
                          <a:latin typeface="Arial"/>
                          <a:ea typeface="Arial"/>
                          <a:cs typeface="Arial"/>
                          <a:sym typeface="Arial"/>
                        </a:rPr>
                        <a:t>" OR "Afar" OR "</a:t>
                      </a:r>
                      <a:r>
                        <a:rPr lang="en-US" sz="1200" b="0" i="0" u="none" strike="noStrike" cap="none" dirty="0" err="1">
                          <a:solidFill>
                            <a:srgbClr val="000000"/>
                          </a:solidFill>
                          <a:latin typeface="Arial"/>
                          <a:ea typeface="Arial"/>
                          <a:cs typeface="Arial"/>
                          <a:sym typeface="Arial"/>
                        </a:rPr>
                        <a:t>Ogiek</a:t>
                      </a:r>
                      <a:r>
                        <a:rPr lang="en-US" sz="1200" b="0" i="0" u="none" strike="noStrike" cap="none" dirty="0">
                          <a:solidFill>
                            <a:srgbClr val="000000"/>
                          </a:solidFill>
                          <a:latin typeface="Arial"/>
                          <a:ea typeface="Arial"/>
                          <a:cs typeface="Arial"/>
                          <a:sym typeface="Arial"/>
                        </a:rPr>
                        <a:t>" OR "</a:t>
                      </a:r>
                      <a:r>
                        <a:rPr lang="en-US" sz="1200" b="0" i="0" u="none" strike="noStrike" cap="none" dirty="0" err="1">
                          <a:solidFill>
                            <a:srgbClr val="000000"/>
                          </a:solidFill>
                          <a:latin typeface="Arial"/>
                          <a:ea typeface="Arial"/>
                          <a:cs typeface="Arial"/>
                          <a:sym typeface="Arial"/>
                        </a:rPr>
                        <a:t>Sengwer</a:t>
                      </a:r>
                      <a:r>
                        <a:rPr lang="en-US" sz="1200" b="0" i="0" u="none" strike="noStrike" cap="none" dirty="0">
                          <a:solidFill>
                            <a:srgbClr val="000000"/>
                          </a:solidFill>
                          <a:latin typeface="Arial"/>
                          <a:ea typeface="Arial"/>
                          <a:cs typeface="Arial"/>
                          <a:sym typeface="Arial"/>
                        </a:rPr>
                        <a:t>" OR "</a:t>
                      </a:r>
                      <a:r>
                        <a:rPr lang="en-US" sz="1200" b="0" i="0" u="none" strike="noStrike" cap="none" dirty="0" err="1">
                          <a:solidFill>
                            <a:srgbClr val="000000"/>
                          </a:solidFill>
                          <a:latin typeface="Arial"/>
                          <a:ea typeface="Arial"/>
                          <a:cs typeface="Arial"/>
                          <a:sym typeface="Arial"/>
                        </a:rPr>
                        <a:t>Yaaku</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Waata</a:t>
                      </a:r>
                      <a:r>
                        <a:rPr lang="en-US" sz="1200" b="0" i="0" u="none" strike="noStrike" cap="none" dirty="0">
                          <a:solidFill>
                            <a:srgbClr val="000000"/>
                          </a:solidFill>
                          <a:latin typeface="Arial"/>
                          <a:ea typeface="Arial"/>
                          <a:cs typeface="Arial"/>
                          <a:sym typeface="Arial"/>
                        </a:rPr>
                        <a:t>" OR "</a:t>
                      </a:r>
                      <a:r>
                        <a:rPr lang="en-US" sz="1200" b="0" i="0" u="none" strike="noStrike" cap="none" dirty="0" err="1">
                          <a:solidFill>
                            <a:srgbClr val="000000"/>
                          </a:solidFill>
                          <a:latin typeface="Arial"/>
                          <a:ea typeface="Arial"/>
                          <a:cs typeface="Arial"/>
                          <a:sym typeface="Arial"/>
                        </a:rPr>
                        <a:t>Sanya</a:t>
                      </a:r>
                      <a:r>
                        <a:rPr lang="en-US" sz="1200" b="0" i="0" u="none" strike="noStrike" cap="none" dirty="0">
                          <a:solidFill>
                            <a:srgbClr val="000000"/>
                          </a:solidFill>
                          <a:latin typeface="Arial"/>
                          <a:ea typeface="Arial"/>
                          <a:cs typeface="Arial"/>
                          <a:sym typeface="Arial"/>
                        </a:rPr>
                        <a:t>" OR "</a:t>
                      </a:r>
                      <a:r>
                        <a:rPr lang="en-US" sz="1200" b="0" i="0" u="none" strike="noStrike" cap="none" dirty="0" err="1">
                          <a:solidFill>
                            <a:srgbClr val="000000"/>
                          </a:solidFill>
                          <a:latin typeface="Arial"/>
                          <a:ea typeface="Arial"/>
                          <a:cs typeface="Arial"/>
                          <a:sym typeface="Arial"/>
                        </a:rPr>
                        <a:t>Endorois</a:t>
                      </a:r>
                      <a:r>
                        <a:rPr lang="en-US" sz="1200" b="0" i="0" u="none" strike="noStrike" cap="none" dirty="0">
                          <a:solidFill>
                            <a:srgbClr val="000000"/>
                          </a:solidFill>
                          <a:latin typeface="Arial"/>
                          <a:ea typeface="Arial"/>
                          <a:cs typeface="Arial"/>
                          <a:sym typeface="Arial"/>
                        </a:rPr>
                        <a:t>" OR "Turkana" OR "Maasai" OR "Samburu" OR "Wolof" OR "Fula" OR "Serer" OR "Jola" OR "Dinka" OR "Shilluk" OR "</a:t>
                      </a:r>
                      <a:r>
                        <a:rPr lang="en-US" sz="1200" b="0" i="0" u="none" strike="noStrike" cap="none" dirty="0" err="1">
                          <a:solidFill>
                            <a:srgbClr val="000000"/>
                          </a:solidFill>
                          <a:latin typeface="Arial"/>
                          <a:ea typeface="Arial"/>
                          <a:cs typeface="Arial"/>
                          <a:sym typeface="Arial"/>
                        </a:rPr>
                        <a:t>Lango</a:t>
                      </a:r>
                      <a:r>
                        <a:rPr lang="en-US" sz="1200" b="0" i="0" u="none" strike="noStrike" cap="none" dirty="0">
                          <a:solidFill>
                            <a:srgbClr val="000000"/>
                          </a:solidFill>
                          <a:latin typeface="Arial"/>
                          <a:ea typeface="Arial"/>
                          <a:cs typeface="Arial"/>
                          <a:sym typeface="Arial"/>
                        </a:rPr>
                        <a:t>" OR "</a:t>
                      </a:r>
                      <a:r>
                        <a:rPr lang="en-US" sz="1200" b="0" i="0" u="none" strike="noStrike" cap="none" dirty="0" err="1">
                          <a:solidFill>
                            <a:srgbClr val="000000"/>
                          </a:solidFill>
                          <a:latin typeface="Arial"/>
                          <a:ea typeface="Arial"/>
                          <a:cs typeface="Arial"/>
                          <a:sym typeface="Arial"/>
                        </a:rPr>
                        <a:t>Kakwa</a:t>
                      </a:r>
                      <a:r>
                        <a:rPr lang="en-US" sz="1200" b="0" i="0" u="none" strike="noStrike" cap="none" dirty="0">
                          <a:solidFill>
                            <a:srgbClr val="000000"/>
                          </a:solidFill>
                          <a:latin typeface="Arial"/>
                          <a:ea typeface="Arial"/>
                          <a:cs typeface="Arial"/>
                          <a:sym typeface="Arial"/>
                        </a:rPr>
                        <a:t>" OR "</a:t>
                      </a:r>
                      <a:r>
                        <a:rPr lang="en-US" sz="1200" b="0" i="0" u="none" strike="noStrike" cap="none" dirty="0" err="1">
                          <a:solidFill>
                            <a:srgbClr val="000000"/>
                          </a:solidFill>
                          <a:latin typeface="Arial"/>
                          <a:ea typeface="Arial"/>
                          <a:cs typeface="Arial"/>
                          <a:sym typeface="Arial"/>
                        </a:rPr>
                        <a:t>Didinga</a:t>
                      </a:r>
                      <a:r>
                        <a:rPr lang="en-US" sz="1200" b="0" i="0" u="none" strike="noStrike" cap="none" dirty="0">
                          <a:solidFill>
                            <a:srgbClr val="000000"/>
                          </a:solidFill>
                          <a:latin typeface="Arial"/>
                          <a:ea typeface="Arial"/>
                          <a:cs typeface="Arial"/>
                          <a:sym typeface="Arial"/>
                        </a:rPr>
                        <a:t>" OR "Balanda </a:t>
                      </a:r>
                      <a:r>
                        <a:rPr lang="en-US" sz="1200" b="0" i="0" u="none" strike="noStrike" cap="none" dirty="0" err="1">
                          <a:solidFill>
                            <a:srgbClr val="000000"/>
                          </a:solidFill>
                          <a:latin typeface="Arial"/>
                          <a:ea typeface="Arial"/>
                          <a:cs typeface="Arial"/>
                          <a:sym typeface="Arial"/>
                        </a:rPr>
                        <a:t>Bviri</a:t>
                      </a:r>
                      <a:r>
                        <a:rPr lang="en-US" sz="1200" b="0" i="0" u="none" strike="noStrike" cap="none" dirty="0">
                          <a:solidFill>
                            <a:srgbClr val="000000"/>
                          </a:solidFill>
                          <a:latin typeface="Arial"/>
                          <a:ea typeface="Arial"/>
                          <a:cs typeface="Arial"/>
                          <a:sym typeface="Arial"/>
                        </a:rPr>
                        <a:t>" OR "Bahr </a:t>
                      </a:r>
                      <a:r>
                        <a:rPr lang="en-US" sz="1200" b="0" i="0" u="none" strike="noStrike" cap="none" dirty="0" err="1">
                          <a:solidFill>
                            <a:srgbClr val="000000"/>
                          </a:solidFill>
                          <a:latin typeface="Arial"/>
                          <a:ea typeface="Arial"/>
                          <a:cs typeface="Arial"/>
                          <a:sym typeface="Arial"/>
                        </a:rPr>
                        <a:t>el</a:t>
                      </a:r>
                      <a:r>
                        <a:rPr lang="en-US" sz="1200" b="0" i="0" u="none" strike="noStrike" cap="none" dirty="0">
                          <a:solidFill>
                            <a:srgbClr val="000000"/>
                          </a:solidFill>
                          <a:latin typeface="Arial"/>
                          <a:ea typeface="Arial"/>
                          <a:cs typeface="Arial"/>
                          <a:sym typeface="Arial"/>
                        </a:rPr>
                        <a:t> Ghazal" OR "</a:t>
                      </a:r>
                      <a:r>
                        <a:rPr lang="en-US" sz="1200" b="0" i="0" u="none" strike="noStrike" cap="none" dirty="0" err="1">
                          <a:solidFill>
                            <a:srgbClr val="000000"/>
                          </a:solidFill>
                          <a:latin typeface="Arial"/>
                          <a:ea typeface="Arial"/>
                          <a:cs typeface="Arial"/>
                          <a:sym typeface="Arial"/>
                        </a:rPr>
                        <a:t>Guor</a:t>
                      </a:r>
                      <a:r>
                        <a:rPr lang="en-US" sz="1200" b="0" i="0" u="none" strike="noStrike" cap="none" dirty="0">
                          <a:solidFill>
                            <a:srgbClr val="000000"/>
                          </a:solidFill>
                          <a:latin typeface="Arial"/>
                          <a:ea typeface="Arial"/>
                          <a:cs typeface="Arial"/>
                          <a:sym typeface="Arial"/>
                        </a:rPr>
                        <a:t> Marial" OR "</a:t>
                      </a:r>
                      <a:r>
                        <a:rPr lang="en-US" sz="1200" b="0" i="0" u="none" strike="noStrike" cap="none" dirty="0" err="1">
                          <a:solidFill>
                            <a:srgbClr val="000000"/>
                          </a:solidFill>
                          <a:latin typeface="Arial"/>
                          <a:ea typeface="Arial"/>
                          <a:cs typeface="Arial"/>
                          <a:sym typeface="Arial"/>
                        </a:rPr>
                        <a:t>Dongotono</a:t>
                      </a:r>
                      <a:r>
                        <a:rPr lang="en-US" sz="1200" b="0" i="0" u="none" strike="noStrike" cap="none" dirty="0">
                          <a:solidFill>
                            <a:srgbClr val="000000"/>
                          </a:solidFill>
                          <a:latin typeface="Arial"/>
                          <a:ea typeface="Arial"/>
                          <a:cs typeface="Arial"/>
                          <a:sym typeface="Arial"/>
                        </a:rPr>
                        <a:t>" OR "</a:t>
                      </a:r>
                      <a:r>
                        <a:rPr lang="en-US" sz="1200" b="0" i="0" u="none" strike="noStrike" cap="none" dirty="0" err="1">
                          <a:solidFill>
                            <a:srgbClr val="000000"/>
                          </a:solidFill>
                          <a:latin typeface="Arial"/>
                          <a:ea typeface="Arial"/>
                          <a:cs typeface="Arial"/>
                          <a:sym typeface="Arial"/>
                        </a:rPr>
                        <a:t>Pojulu</a:t>
                      </a:r>
                      <a:r>
                        <a:rPr lang="en-US" sz="1200" b="0" i="0" u="none" strike="noStrike" cap="none" dirty="0">
                          <a:solidFill>
                            <a:srgbClr val="000000"/>
                          </a:solidFill>
                          <a:latin typeface="Arial"/>
                          <a:ea typeface="Arial"/>
                          <a:cs typeface="Arial"/>
                          <a:sym typeface="Arial"/>
                        </a:rPr>
                        <a:t>" OR "</a:t>
                      </a:r>
                      <a:r>
                        <a:rPr lang="en-US" sz="1200" b="0" i="0" u="none" strike="noStrike" cap="none" dirty="0" err="1">
                          <a:solidFill>
                            <a:srgbClr val="000000"/>
                          </a:solidFill>
                          <a:latin typeface="Arial"/>
                          <a:ea typeface="Arial"/>
                          <a:cs typeface="Arial"/>
                          <a:sym typeface="Arial"/>
                        </a:rPr>
                        <a:t>Mbororo</a:t>
                      </a:r>
                      <a:r>
                        <a:rPr lang="en-US" sz="1200" b="0" i="0" u="none" strike="noStrike" cap="none" dirty="0">
                          <a:solidFill>
                            <a:srgbClr val="000000"/>
                          </a:solidFill>
                          <a:latin typeface="Arial"/>
                          <a:ea typeface="Arial"/>
                          <a:cs typeface="Arial"/>
                          <a:sym typeface="Arial"/>
                        </a:rPr>
                        <a:t> Fulani" OR "</a:t>
                      </a:r>
                      <a:r>
                        <a:rPr lang="en-US" sz="1200" b="0" i="0" u="none" strike="noStrike" cap="none" dirty="0" err="1">
                          <a:solidFill>
                            <a:srgbClr val="000000"/>
                          </a:solidFill>
                          <a:latin typeface="Arial"/>
                          <a:ea typeface="Arial"/>
                          <a:cs typeface="Arial"/>
                          <a:sym typeface="Arial"/>
                        </a:rPr>
                        <a:t>Toubou</a:t>
                      </a:r>
                      <a:r>
                        <a:rPr lang="en-US" sz="1200" b="0" i="0" u="none" strike="noStrike" cap="none" dirty="0">
                          <a:solidFill>
                            <a:srgbClr val="000000"/>
                          </a:solidFill>
                          <a:latin typeface="Arial"/>
                          <a:ea typeface="Arial"/>
                          <a:cs typeface="Arial"/>
                          <a:sym typeface="Arial"/>
                        </a:rPr>
                        <a:t>" OR "Yoruba" OR "Igbo" OR "Kanuri" OR "Ijaw" OR "Ibibio" OR "Edo" OR "</a:t>
                      </a:r>
                      <a:r>
                        <a:rPr lang="en-US" sz="1200" b="0" i="0" u="none" strike="noStrike" cap="none" dirty="0" err="1">
                          <a:solidFill>
                            <a:srgbClr val="000000"/>
                          </a:solidFill>
                          <a:latin typeface="Arial"/>
                          <a:ea typeface="Arial"/>
                          <a:cs typeface="Arial"/>
                          <a:sym typeface="Arial"/>
                        </a:rPr>
                        <a:t>Itsekiri</a:t>
                      </a:r>
                      <a:r>
                        <a:rPr lang="en-US" sz="1200" b="0" i="0" u="none" strike="noStrike" cap="none" dirty="0">
                          <a:solidFill>
                            <a:srgbClr val="000000"/>
                          </a:solidFill>
                          <a:latin typeface="Arial"/>
                          <a:ea typeface="Arial"/>
                          <a:cs typeface="Arial"/>
                          <a:sym typeface="Arial"/>
                        </a:rPr>
                        <a:t>" OR "</a:t>
                      </a:r>
                      <a:r>
                        <a:rPr lang="en-US" sz="1200" b="0" i="0" u="none" strike="noStrike" cap="none" dirty="0" err="1">
                          <a:solidFill>
                            <a:srgbClr val="000000"/>
                          </a:solidFill>
                          <a:latin typeface="Arial"/>
                          <a:ea typeface="Arial"/>
                          <a:cs typeface="Arial"/>
                          <a:sym typeface="Arial"/>
                        </a:rPr>
                        <a:t>Idoma</a:t>
                      </a:r>
                      <a:r>
                        <a:rPr lang="en-US" sz="1200" b="0" i="0" u="none" strike="noStrike" cap="none" dirty="0">
                          <a:solidFill>
                            <a:srgbClr val="000000"/>
                          </a:solidFill>
                          <a:latin typeface="Arial"/>
                          <a:ea typeface="Arial"/>
                          <a:cs typeface="Arial"/>
                          <a:sym typeface="Arial"/>
                        </a:rPr>
                        <a:t>" OR "Igala" OR "</a:t>
                      </a:r>
                      <a:r>
                        <a:rPr lang="en-US" sz="1200" b="0" i="0" u="none" strike="noStrike" cap="none" dirty="0" err="1">
                          <a:solidFill>
                            <a:srgbClr val="000000"/>
                          </a:solidFill>
                          <a:latin typeface="Arial"/>
                          <a:ea typeface="Arial"/>
                          <a:cs typeface="Arial"/>
                          <a:sym typeface="Arial"/>
                        </a:rPr>
                        <a:t>Efik</a:t>
                      </a:r>
                      <a:r>
                        <a:rPr lang="en-US" sz="1200" b="0" i="0" u="none" strike="noStrike" cap="none" dirty="0">
                          <a:solidFill>
                            <a:srgbClr val="000000"/>
                          </a:solidFill>
                          <a:latin typeface="Arial"/>
                          <a:ea typeface="Arial"/>
                          <a:cs typeface="Arial"/>
                          <a:sym typeface="Arial"/>
                        </a:rPr>
                        <a:t>" OR "Isoko") AND (interventions OR access OR reach) AND ("neglected tropical disease*" OR NTD OR "neglected disease*")</a:t>
                      </a:r>
                      <a:br>
                        <a:rPr lang="en-US" sz="1200" b="0" i="0" u="none" strike="noStrike" cap="none" dirty="0">
                          <a:solidFill>
                            <a:srgbClr val="000000"/>
                          </a:solidFill>
                          <a:latin typeface="Arial"/>
                          <a:ea typeface="Arial"/>
                          <a:cs typeface="Arial"/>
                          <a:sym typeface="Arial"/>
                        </a:rPr>
                      </a:br>
                      <a:br>
                        <a:rPr lang="en-US" sz="1200" b="0" i="0" u="none" strike="noStrike" cap="none" dirty="0">
                          <a:solidFill>
                            <a:srgbClr val="000000"/>
                          </a:solidFill>
                          <a:latin typeface="Arial"/>
                          <a:ea typeface="Arial"/>
                          <a:cs typeface="Arial"/>
                          <a:sym typeface="Arial"/>
                        </a:rPr>
                      </a:b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Mbororo</a:t>
                      </a:r>
                      <a:r>
                        <a:rPr lang="en-US" sz="1200" b="0" i="0" u="none" strike="noStrike" cap="none" dirty="0">
                          <a:solidFill>
                            <a:srgbClr val="000000"/>
                          </a:solidFill>
                          <a:latin typeface="Arial"/>
                          <a:ea typeface="Arial"/>
                          <a:cs typeface="Arial"/>
                          <a:sym typeface="Arial"/>
                        </a:rPr>
                        <a:t> Fulani" OR "Afar") AND (interventions OR access OR reach) AND ("neglected tropical disease*" OR NTD OR "neglected disease*")</a:t>
                      </a:r>
                      <a:endParaRPr lang="en-US" sz="1200" u="none" strike="noStrike" cap="none" dirty="0">
                        <a:solidFill>
                          <a:srgbClr val="000000"/>
                        </a:solidFill>
                      </a:endParaRPr>
                    </a:p>
                  </a:txBody>
                  <a:tcPr/>
                </a:tc>
                <a:tc>
                  <a:txBody>
                    <a:bodyPr/>
                    <a:lstStyle/>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000000"/>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000000"/>
                          </a:solidFill>
                          <a:latin typeface="Arial" panose="020B0604020202020204" pitchFamily="34" charset="0"/>
                          <a:cs typeface="Arial" panose="020B0604020202020204" pitchFamily="34" charset="0"/>
                        </a:rPr>
                        <a:t>22</a:t>
                      </a:r>
                    </a:p>
                  </a:txBody>
                  <a:tcPr anchor="ctr"/>
                </a:tc>
                <a:tc>
                  <a:txBody>
                    <a:bodyPr/>
                    <a:lstStyle/>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000000"/>
                          </a:solidFill>
                          <a:latin typeface="Arial" panose="020B0604020202020204" pitchFamily="34" charset="0"/>
                          <a:cs typeface="Arial" panose="020B0604020202020204" pitchFamily="34" charset="0"/>
                        </a:rPr>
                        <a:t>7</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000000"/>
                          </a:solidFill>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val="1378557990"/>
                  </a:ext>
                </a:extLst>
              </a:tr>
            </a:tbl>
          </a:graphicData>
        </a:graphic>
      </p:graphicFrame>
    </p:spTree>
    <p:extLst>
      <p:ext uri="{BB962C8B-B14F-4D97-AF65-F5344CB8AC3E}">
        <p14:creationId xmlns:p14="http://schemas.microsoft.com/office/powerpoint/2010/main" val="322176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cxnSp>
        <p:nvCxnSpPr>
          <p:cNvPr id="335" name="Google Shape;335;p16"/>
          <p:cNvCxnSpPr>
            <a:endCxn id="336" idx="1"/>
          </p:cNvCxnSpPr>
          <p:nvPr/>
        </p:nvCxnSpPr>
        <p:spPr>
          <a:xfrm rot="10800000" flipH="1">
            <a:off x="179937" y="270823"/>
            <a:ext cx="2904900" cy="13500"/>
          </a:xfrm>
          <a:prstGeom prst="straightConnector1">
            <a:avLst/>
          </a:prstGeom>
          <a:noFill/>
          <a:ln w="12700" cap="flat" cmpd="sng">
            <a:solidFill>
              <a:schemeClr val="dk1"/>
            </a:solidFill>
            <a:prstDash val="solid"/>
            <a:miter lim="800000"/>
            <a:headEnd type="none" w="sm" len="sm"/>
            <a:tailEnd type="none" w="sm" len="sm"/>
          </a:ln>
        </p:spPr>
      </p:cxnSp>
      <p:cxnSp>
        <p:nvCxnSpPr>
          <p:cNvPr id="337" name="Google Shape;337;p16"/>
          <p:cNvCxnSpPr>
            <a:stCxn id="336" idx="3"/>
          </p:cNvCxnSpPr>
          <p:nvPr/>
        </p:nvCxnSpPr>
        <p:spPr>
          <a:xfrm>
            <a:off x="4687737" y="270823"/>
            <a:ext cx="2898300" cy="0"/>
          </a:xfrm>
          <a:prstGeom prst="straightConnector1">
            <a:avLst/>
          </a:prstGeom>
          <a:noFill/>
          <a:ln w="12700" cap="flat" cmpd="sng">
            <a:solidFill>
              <a:schemeClr val="dk1"/>
            </a:solidFill>
            <a:prstDash val="solid"/>
            <a:miter lim="800000"/>
            <a:headEnd type="none" w="sm" len="sm"/>
            <a:tailEnd type="none" w="sm" len="sm"/>
          </a:ln>
        </p:spPr>
      </p:cxnSp>
      <p:sp>
        <p:nvSpPr>
          <p:cNvPr id="336" name="Google Shape;336;p16"/>
          <p:cNvSpPr txBox="1"/>
          <p:nvPr/>
        </p:nvSpPr>
        <p:spPr>
          <a:xfrm>
            <a:off x="3084837" y="95923"/>
            <a:ext cx="1602900" cy="349800"/>
          </a:xfrm>
          <a:prstGeom prst="rect">
            <a:avLst/>
          </a:prstGeom>
          <a:noFill/>
          <a:ln>
            <a:noFill/>
          </a:ln>
        </p:spPr>
        <p:txBody>
          <a:bodyPr spcFirstLastPara="1" wrap="square" lIns="102600" tIns="51275" rIns="102600" bIns="512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REFERENCES</a:t>
            </a:r>
            <a:endParaRPr sz="1600" b="0" i="0" u="none" strike="noStrike" cap="none" dirty="0">
              <a:solidFill>
                <a:schemeClr val="dk1"/>
              </a:solidFill>
              <a:latin typeface="Arial"/>
              <a:ea typeface="Arial"/>
              <a:cs typeface="Arial"/>
              <a:sym typeface="Arial"/>
            </a:endParaRPr>
          </a:p>
        </p:txBody>
      </p:sp>
      <p:sp>
        <p:nvSpPr>
          <p:cNvPr id="338" name="Google Shape;338;p16"/>
          <p:cNvSpPr/>
          <p:nvPr/>
        </p:nvSpPr>
        <p:spPr>
          <a:xfrm>
            <a:off x="3252792" y="9329449"/>
            <a:ext cx="1288200" cy="4575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2600" tIns="51275" rIns="102600" bIns="512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Quattrocento Sans"/>
              <a:ea typeface="Quattrocento Sans"/>
              <a:cs typeface="Quattrocento Sans"/>
              <a:sym typeface="Quattrocento Sans"/>
            </a:endParaRPr>
          </a:p>
        </p:txBody>
      </p:sp>
      <p:cxnSp>
        <p:nvCxnSpPr>
          <p:cNvPr id="339" name="Google Shape;339;p16"/>
          <p:cNvCxnSpPr/>
          <p:nvPr/>
        </p:nvCxnSpPr>
        <p:spPr>
          <a:xfrm>
            <a:off x="204504" y="9558077"/>
            <a:ext cx="7405800" cy="0"/>
          </a:xfrm>
          <a:prstGeom prst="straightConnector1">
            <a:avLst/>
          </a:prstGeom>
          <a:noFill/>
          <a:ln>
            <a:noFill/>
          </a:ln>
        </p:spPr>
      </p:cxnSp>
      <p:cxnSp>
        <p:nvCxnSpPr>
          <p:cNvPr id="340" name="Google Shape;340;p16"/>
          <p:cNvCxnSpPr/>
          <p:nvPr/>
        </p:nvCxnSpPr>
        <p:spPr>
          <a:xfrm>
            <a:off x="183216" y="9811628"/>
            <a:ext cx="7405800" cy="0"/>
          </a:xfrm>
          <a:prstGeom prst="straightConnector1">
            <a:avLst/>
          </a:prstGeom>
          <a:noFill/>
          <a:ln w="9525" cap="flat" cmpd="sng">
            <a:solidFill>
              <a:srgbClr val="DEDEDE"/>
            </a:solidFill>
            <a:prstDash val="solid"/>
            <a:miter lim="800000"/>
            <a:headEnd type="none" w="sm" len="sm"/>
            <a:tailEnd type="none" w="sm" len="sm"/>
          </a:ln>
        </p:spPr>
      </p:cxnSp>
      <p:pic>
        <p:nvPicPr>
          <p:cNvPr id="341" name="Google Shape;341;p16"/>
          <p:cNvPicPr preferRelativeResize="0"/>
          <p:nvPr/>
        </p:nvPicPr>
        <p:blipFill rotWithShape="1">
          <a:blip r:embed="rId3">
            <a:alphaModFix/>
          </a:blip>
          <a:srcRect t="31397" b="34968"/>
          <a:stretch/>
        </p:blipFill>
        <p:spPr>
          <a:xfrm>
            <a:off x="2832089" y="9689847"/>
            <a:ext cx="2016258" cy="287705"/>
          </a:xfrm>
          <a:prstGeom prst="rect">
            <a:avLst/>
          </a:prstGeom>
          <a:noFill/>
          <a:ln>
            <a:noFill/>
          </a:ln>
        </p:spPr>
      </p:pic>
      <p:sp>
        <p:nvSpPr>
          <p:cNvPr id="342" name="Google Shape;342;p16"/>
          <p:cNvSpPr txBox="1"/>
          <p:nvPr/>
        </p:nvSpPr>
        <p:spPr>
          <a:xfrm>
            <a:off x="70116" y="514981"/>
            <a:ext cx="7632000" cy="46162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000"/>
            </a:pP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087131D3-A3D6-84F6-F774-3D1BC670815C}"/>
              </a:ext>
            </a:extLst>
          </p:cNvPr>
          <p:cNvSpPr txBox="1"/>
          <p:nvPr/>
        </p:nvSpPr>
        <p:spPr>
          <a:xfrm>
            <a:off x="137310" y="459223"/>
            <a:ext cx="7497612" cy="11633954"/>
          </a:xfrm>
          <a:prstGeom prst="rect">
            <a:avLst/>
          </a:prstGeom>
          <a:noFill/>
        </p:spPr>
        <p:txBody>
          <a:bodyPr wrap="square">
            <a:spAutoFit/>
          </a:bodyPr>
          <a:lstStyle/>
          <a:p>
            <a:pPr marL="228600" marR="0" lvl="0" indent="-228600" algn="l" rtl="0">
              <a:lnSpc>
                <a:spcPct val="100000"/>
              </a:lnSpc>
              <a:spcBef>
                <a:spcPts val="0"/>
              </a:spcBef>
              <a:spcAft>
                <a:spcPts val="0"/>
              </a:spcAft>
              <a:buClr>
                <a:srgbClr val="000000"/>
              </a:buClr>
              <a:buSzPts val="1000"/>
              <a:buFont typeface="+mj-lt"/>
              <a:buAutoNum type="arabicPeriod"/>
            </a:pPr>
            <a:r>
              <a:rPr lang="en-US" sz="1000" b="0" i="0" u="none" strike="noStrike" cap="none" dirty="0">
                <a:solidFill>
                  <a:srgbClr val="000000"/>
                </a:solidFill>
                <a:latin typeface="Arial"/>
                <a:ea typeface="Arial"/>
                <a:cs typeface="Arial"/>
                <a:sym typeface="Arial"/>
              </a:rPr>
              <a:t>Adams, M.W., Sutherland, E.G., Eckert, E.L. </a:t>
            </a:r>
            <a:r>
              <a:rPr lang="en-US" sz="1000" b="0" i="1" u="none" strike="noStrike" cap="none" dirty="0">
                <a:solidFill>
                  <a:srgbClr val="000000"/>
                </a:solidFill>
                <a:latin typeface="Arial"/>
                <a:ea typeface="Arial"/>
                <a:cs typeface="Arial"/>
                <a:sym typeface="Arial"/>
              </a:rPr>
              <a:t>et al.</a:t>
            </a:r>
            <a:r>
              <a:rPr lang="en-US" sz="1000" b="0" i="0" u="none" strike="noStrike" cap="none" dirty="0">
                <a:solidFill>
                  <a:srgbClr val="000000"/>
                </a:solidFill>
                <a:latin typeface="Arial"/>
                <a:ea typeface="Arial"/>
                <a:cs typeface="Arial"/>
                <a:sym typeface="Arial"/>
              </a:rPr>
              <a:t> Leaving no one behind: targeting mobile and migrant populations with health interventions for disease elimination—a descriptive systematic review. </a:t>
            </a:r>
            <a:r>
              <a:rPr lang="en-US" sz="1000" b="0" i="1" u="none" strike="noStrike" cap="none" dirty="0">
                <a:solidFill>
                  <a:srgbClr val="000000"/>
                </a:solidFill>
                <a:latin typeface="Arial"/>
                <a:ea typeface="Arial"/>
                <a:cs typeface="Arial"/>
                <a:sym typeface="Arial"/>
              </a:rPr>
              <a:t>BMC Med</a:t>
            </a:r>
            <a:r>
              <a:rPr lang="en-US" sz="1000" b="0" i="0" u="none" strike="noStrike" cap="none" dirty="0">
                <a:solidFill>
                  <a:srgbClr val="000000"/>
                </a:solidFill>
                <a:latin typeface="Arial"/>
                <a:ea typeface="Arial"/>
                <a:cs typeface="Arial"/>
                <a:sym typeface="Arial"/>
              </a:rPr>
              <a:t> </a:t>
            </a:r>
            <a:r>
              <a:rPr lang="en-US" sz="1000" b="1" i="0" u="none" strike="noStrike" cap="none" dirty="0">
                <a:solidFill>
                  <a:srgbClr val="000000"/>
                </a:solidFill>
                <a:latin typeface="Arial"/>
                <a:ea typeface="Arial"/>
                <a:cs typeface="Arial"/>
                <a:sym typeface="Arial"/>
              </a:rPr>
              <a:t>20</a:t>
            </a:r>
            <a:r>
              <a:rPr lang="en-US" sz="1000" b="0" i="0" u="none" strike="noStrike" cap="none" dirty="0">
                <a:solidFill>
                  <a:srgbClr val="000000"/>
                </a:solidFill>
                <a:latin typeface="Arial"/>
                <a:ea typeface="Arial"/>
                <a:cs typeface="Arial"/>
                <a:sym typeface="Arial"/>
              </a:rPr>
              <a:t>, 172 (2022). </a:t>
            </a:r>
            <a:r>
              <a:rPr lang="en-US" sz="10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https://doi.org/10.1186/s12916-022-02365-6</a:t>
            </a:r>
            <a:r>
              <a:rPr lang="en-US" sz="1000" b="0" i="0" u="sng" strike="noStrike" cap="none" dirty="0">
                <a:solidFill>
                  <a:srgbClr val="000000"/>
                </a:solidFill>
                <a:latin typeface="Arial"/>
                <a:ea typeface="Arial"/>
                <a:cs typeface="Arial"/>
                <a:sym typeface="Arial"/>
              </a:rPr>
              <a:t>.</a:t>
            </a:r>
          </a:p>
          <a:p>
            <a:pPr marL="228600" marR="0" lvl="0" indent="-228600" algn="l" rtl="0">
              <a:lnSpc>
                <a:spcPct val="100000"/>
              </a:lnSpc>
              <a:spcBef>
                <a:spcPts val="0"/>
              </a:spcBef>
              <a:spcAft>
                <a:spcPts val="0"/>
              </a:spcAft>
              <a:buClr>
                <a:srgbClr val="000000"/>
              </a:buClr>
              <a:buSzPts val="1000"/>
              <a:buFont typeface="+mj-lt"/>
              <a:buAutoNum type="arabicPeriod"/>
            </a:pPr>
            <a:r>
              <a:rPr lang="en-US" sz="1000" b="0" i="0" u="none" strike="noStrike" cap="none" dirty="0">
                <a:solidFill>
                  <a:srgbClr val="212121"/>
                </a:solidFill>
                <a:latin typeface="Arial"/>
                <a:ea typeface="Arial"/>
                <a:cs typeface="Arial"/>
                <a:sym typeface="Arial"/>
              </a:rPr>
              <a:t>Ozawa S, </a:t>
            </a:r>
            <a:r>
              <a:rPr lang="en-US" sz="1000" b="0" i="0" u="none" strike="noStrike" cap="none" dirty="0" err="1">
                <a:solidFill>
                  <a:srgbClr val="212121"/>
                </a:solidFill>
                <a:latin typeface="Arial"/>
                <a:ea typeface="Arial"/>
                <a:cs typeface="Arial"/>
                <a:sym typeface="Arial"/>
              </a:rPr>
              <a:t>Yemeke</a:t>
            </a:r>
            <a:r>
              <a:rPr lang="en-US" sz="1000" b="0" i="0" u="none" strike="noStrike" cap="none" dirty="0">
                <a:solidFill>
                  <a:srgbClr val="212121"/>
                </a:solidFill>
                <a:latin typeface="Arial"/>
                <a:ea typeface="Arial"/>
                <a:cs typeface="Arial"/>
                <a:sym typeface="Arial"/>
              </a:rPr>
              <a:t> TT, Evans DR, Pallas SE, Wallace AS, Lee BY. Defining hard-to-reach populations for vaccination. Vaccine. 2019 Sep 3;37(37):5525-5534. </a:t>
            </a:r>
            <a:r>
              <a:rPr lang="en-US" sz="1000" b="0" i="0" u="none" strike="noStrike" cap="none" dirty="0" err="1">
                <a:solidFill>
                  <a:srgbClr val="212121"/>
                </a:solidFill>
                <a:latin typeface="Arial"/>
                <a:ea typeface="Arial"/>
                <a:cs typeface="Arial"/>
                <a:sym typeface="Arial"/>
              </a:rPr>
              <a:t>doi</a:t>
            </a:r>
            <a:r>
              <a:rPr lang="en-US" sz="1000" b="0" i="0" u="none" strike="noStrike" cap="none" dirty="0">
                <a:solidFill>
                  <a:srgbClr val="212121"/>
                </a:solidFill>
                <a:latin typeface="Arial"/>
                <a:ea typeface="Arial"/>
                <a:cs typeface="Arial"/>
                <a:sym typeface="Arial"/>
              </a:rPr>
              <a:t>: 10.1016/j.vaccine.2019.06.081. </a:t>
            </a:r>
            <a:r>
              <a:rPr lang="en-US" sz="1000" b="0" i="0" u="none" strike="noStrike" cap="none" dirty="0" err="1">
                <a:solidFill>
                  <a:srgbClr val="212121"/>
                </a:solidFill>
                <a:latin typeface="Arial"/>
                <a:ea typeface="Arial"/>
                <a:cs typeface="Arial"/>
                <a:sym typeface="Arial"/>
              </a:rPr>
              <a:t>Epub</a:t>
            </a:r>
            <a:r>
              <a:rPr lang="en-US" sz="1000" b="0" i="0" u="none" strike="noStrike" cap="none" dirty="0">
                <a:solidFill>
                  <a:srgbClr val="212121"/>
                </a:solidFill>
                <a:latin typeface="Arial"/>
                <a:ea typeface="Arial"/>
                <a:cs typeface="Arial"/>
                <a:sym typeface="Arial"/>
              </a:rPr>
              <a:t> 2019 Aug 7. PMID: 31400910.</a:t>
            </a:r>
            <a:endParaRPr lang="en-US" sz="1000" b="0" i="0" u="sng"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000"/>
              <a:buFont typeface="+mj-lt"/>
              <a:buAutoNum type="arabicPeriod"/>
            </a:pPr>
            <a:r>
              <a:rPr lang="en-US" sz="1000" b="0" i="0" u="none" strike="noStrike" cap="none" dirty="0" err="1">
                <a:solidFill>
                  <a:srgbClr val="333333"/>
                </a:solidFill>
                <a:latin typeface="Arial"/>
                <a:ea typeface="Arial"/>
                <a:cs typeface="Arial"/>
                <a:sym typeface="Arial"/>
              </a:rPr>
              <a:t>Vegvari</a:t>
            </a:r>
            <a:r>
              <a:rPr lang="en-US" sz="1000" b="0" i="0" u="none" strike="noStrike" cap="none" dirty="0">
                <a:solidFill>
                  <a:srgbClr val="333333"/>
                </a:solidFill>
                <a:latin typeface="Arial"/>
                <a:ea typeface="Arial"/>
                <a:cs typeface="Arial"/>
                <a:sym typeface="Arial"/>
              </a:rPr>
              <a:t>, C., Truscott, J.E., Kura, K. </a:t>
            </a:r>
            <a:r>
              <a:rPr lang="en-US" sz="1000" b="0" i="1" u="none" strike="noStrike" cap="none" dirty="0">
                <a:solidFill>
                  <a:srgbClr val="333333"/>
                </a:solidFill>
                <a:latin typeface="Arial"/>
                <a:ea typeface="Arial"/>
                <a:cs typeface="Arial"/>
                <a:sym typeface="Arial"/>
              </a:rPr>
              <a:t>et al.</a:t>
            </a:r>
            <a:r>
              <a:rPr lang="en-US" sz="1000" b="0" i="0" u="none" strike="noStrike" cap="none" dirty="0">
                <a:solidFill>
                  <a:srgbClr val="333333"/>
                </a:solidFill>
                <a:latin typeface="Arial"/>
                <a:ea typeface="Arial"/>
                <a:cs typeface="Arial"/>
                <a:sym typeface="Arial"/>
              </a:rPr>
              <a:t> Human population movement can impede the elimination of soil-transmitted helminth transmission in regions with heterogeneity in mass drug administration coverage and transmission potential between villages: a metapopulation analysis. </a:t>
            </a:r>
            <a:r>
              <a:rPr lang="en-US" sz="1000" b="0" i="1" u="none" strike="noStrike" cap="none" dirty="0">
                <a:solidFill>
                  <a:srgbClr val="333333"/>
                </a:solidFill>
                <a:latin typeface="Arial"/>
                <a:ea typeface="Arial"/>
                <a:cs typeface="Arial"/>
                <a:sym typeface="Arial"/>
              </a:rPr>
              <a:t>Parasites Vectors</a:t>
            </a:r>
            <a:r>
              <a:rPr lang="en-US" sz="1000" b="0" i="0" u="none" strike="noStrike" cap="none" dirty="0">
                <a:solidFill>
                  <a:srgbClr val="333333"/>
                </a:solidFill>
                <a:latin typeface="Arial"/>
                <a:ea typeface="Arial"/>
                <a:cs typeface="Arial"/>
                <a:sym typeface="Arial"/>
              </a:rPr>
              <a:t> </a:t>
            </a:r>
            <a:r>
              <a:rPr lang="en-US" sz="1000" b="1" i="0" u="none" strike="noStrike" cap="none" dirty="0">
                <a:solidFill>
                  <a:srgbClr val="333333"/>
                </a:solidFill>
                <a:latin typeface="Arial"/>
                <a:ea typeface="Arial"/>
                <a:cs typeface="Arial"/>
                <a:sym typeface="Arial"/>
              </a:rPr>
              <a:t>12</a:t>
            </a:r>
            <a:r>
              <a:rPr lang="en-US" sz="1000" b="0" i="0" u="none" strike="noStrike" cap="none" dirty="0">
                <a:solidFill>
                  <a:srgbClr val="333333"/>
                </a:solidFill>
                <a:latin typeface="Arial"/>
                <a:ea typeface="Arial"/>
                <a:cs typeface="Arial"/>
                <a:sym typeface="Arial"/>
              </a:rPr>
              <a:t>, 438 (2019). </a:t>
            </a:r>
            <a:r>
              <a:rPr lang="en-US" sz="1000" b="0" i="0" u="none" strike="noStrike" cap="none" dirty="0">
                <a:solidFill>
                  <a:srgbClr val="333333"/>
                </a:solidFill>
                <a:latin typeface="Arial"/>
                <a:ea typeface="Arial"/>
                <a:cs typeface="Arial"/>
                <a:sym typeface="Arial"/>
                <a:hlinkClick r:id="rId5"/>
              </a:rPr>
              <a:t>https://doi.org/10.1186/s13071-019-3612-7</a:t>
            </a:r>
            <a:r>
              <a:rPr lang="en-US" sz="1000" b="0" i="0" u="none" strike="noStrike" cap="none" dirty="0">
                <a:solidFill>
                  <a:srgbClr val="333333"/>
                </a:solidFill>
                <a:latin typeface="Arial"/>
                <a:ea typeface="Arial"/>
                <a:cs typeface="Arial"/>
                <a:sym typeface="Arial"/>
              </a:rPr>
              <a:t>.</a:t>
            </a:r>
          </a:p>
          <a:p>
            <a:pPr marL="228600" indent="-228600">
              <a:buSzPts val="1000"/>
              <a:buFont typeface="+mj-lt"/>
              <a:buAutoNum type="arabicPeriod"/>
            </a:pPr>
            <a:r>
              <a:rPr lang="en-US" sz="1000" b="0" i="0" u="none" strike="noStrike" cap="none" dirty="0">
                <a:solidFill>
                  <a:srgbClr val="000000"/>
                </a:solidFill>
                <a:latin typeface="Arial"/>
                <a:ea typeface="Arial"/>
                <a:cs typeface="Arial"/>
                <a:sym typeface="Arial"/>
              </a:rPr>
              <a:t>de Souza DK, </a:t>
            </a:r>
            <a:r>
              <a:rPr lang="en-US" sz="1000" b="0" i="0" u="none" strike="noStrike" cap="none" dirty="0" err="1">
                <a:solidFill>
                  <a:srgbClr val="000000"/>
                </a:solidFill>
                <a:latin typeface="Arial"/>
                <a:ea typeface="Arial"/>
                <a:cs typeface="Arial"/>
                <a:sym typeface="Arial"/>
              </a:rPr>
              <a:t>Otchere</a:t>
            </a:r>
            <a:r>
              <a:rPr lang="en-US" sz="1000" b="0" i="0" u="none" strike="noStrike" cap="none" dirty="0">
                <a:solidFill>
                  <a:srgbClr val="000000"/>
                </a:solidFill>
                <a:latin typeface="Arial"/>
                <a:ea typeface="Arial"/>
                <a:cs typeface="Arial"/>
                <a:sym typeface="Arial"/>
              </a:rPr>
              <a:t> J, </a:t>
            </a:r>
            <a:r>
              <a:rPr lang="en-US" sz="1000" b="0" i="0" u="none" strike="noStrike" cap="none" dirty="0" err="1">
                <a:solidFill>
                  <a:srgbClr val="000000"/>
                </a:solidFill>
                <a:latin typeface="Arial"/>
                <a:ea typeface="Arial"/>
                <a:cs typeface="Arial"/>
                <a:sym typeface="Arial"/>
              </a:rPr>
              <a:t>Sumboh</a:t>
            </a:r>
            <a:r>
              <a:rPr lang="en-US" sz="1000" b="0" i="0" u="none" strike="noStrike" cap="none" dirty="0">
                <a:solidFill>
                  <a:srgbClr val="000000"/>
                </a:solidFill>
                <a:latin typeface="Arial"/>
                <a:ea typeface="Arial"/>
                <a:cs typeface="Arial"/>
                <a:sym typeface="Arial"/>
              </a:rPr>
              <a:t> JG, et al. Finding and eliminating the reservoirs: Engage and treat and test and treat strategies for lymphatic filariasis programs to overcome endgame challenges. </a:t>
            </a:r>
            <a:r>
              <a:rPr lang="en-US" sz="1000" b="0" i="1" u="none" strike="noStrike" cap="none" dirty="0">
                <a:solidFill>
                  <a:srgbClr val="000000"/>
                </a:solidFill>
                <a:latin typeface="Arial"/>
                <a:ea typeface="Arial"/>
                <a:cs typeface="Arial"/>
                <a:sym typeface="Arial"/>
              </a:rPr>
              <a:t>Frontiers in Tropical Diseases</a:t>
            </a:r>
            <a:r>
              <a:rPr lang="en-US" sz="1000" b="0" i="0" u="none" strike="noStrike" cap="none" dirty="0">
                <a:solidFill>
                  <a:srgbClr val="000000"/>
                </a:solidFill>
                <a:latin typeface="Arial"/>
                <a:ea typeface="Arial"/>
                <a:cs typeface="Arial"/>
                <a:sym typeface="Arial"/>
              </a:rPr>
              <a:t>. 2022;3. Accessed June 7, 2023. </a:t>
            </a:r>
          </a:p>
          <a:p>
            <a:pPr marL="228600" indent="-228600">
              <a:buSzPts val="1000"/>
              <a:buFont typeface="+mj-lt"/>
              <a:buAutoNum type="arabicPeriod"/>
            </a:pPr>
            <a:r>
              <a:rPr lang="en-US" sz="1000" b="0" i="0" u="none" strike="noStrike" cap="none" dirty="0">
                <a:solidFill>
                  <a:srgbClr val="333333"/>
                </a:solidFill>
                <a:latin typeface="Arial"/>
                <a:ea typeface="Arial"/>
                <a:cs typeface="Arial"/>
                <a:sym typeface="Arial"/>
              </a:rPr>
              <a:t>Ncube, M.V., </a:t>
            </a:r>
            <a:r>
              <a:rPr lang="en-US" sz="1000" b="0" i="0" u="none" strike="noStrike" cap="none" dirty="0" err="1">
                <a:solidFill>
                  <a:srgbClr val="333333"/>
                </a:solidFill>
                <a:latin typeface="Arial"/>
                <a:ea typeface="Arial"/>
                <a:cs typeface="Arial"/>
                <a:sym typeface="Arial"/>
              </a:rPr>
              <a:t>Kabuyaya</a:t>
            </a:r>
            <a:r>
              <a:rPr lang="en-US" sz="1000" b="0" i="0" u="none" strike="noStrike" cap="none" dirty="0">
                <a:solidFill>
                  <a:srgbClr val="333333"/>
                </a:solidFill>
                <a:latin typeface="Arial"/>
                <a:ea typeface="Arial"/>
                <a:cs typeface="Arial"/>
                <a:sym typeface="Arial"/>
              </a:rPr>
              <a:t>, M. &amp; </a:t>
            </a:r>
            <a:r>
              <a:rPr lang="en-US" sz="1000" b="0" i="0" u="none" strike="noStrike" cap="none" dirty="0" err="1">
                <a:solidFill>
                  <a:srgbClr val="333333"/>
                </a:solidFill>
                <a:latin typeface="Arial"/>
                <a:ea typeface="Arial"/>
                <a:cs typeface="Arial"/>
                <a:sym typeface="Arial"/>
              </a:rPr>
              <a:t>Chimbari</a:t>
            </a:r>
            <a:r>
              <a:rPr lang="en-US" sz="1000" b="0" i="0" u="none" strike="noStrike" cap="none" dirty="0">
                <a:solidFill>
                  <a:srgbClr val="333333"/>
                </a:solidFill>
                <a:latin typeface="Arial"/>
                <a:ea typeface="Arial"/>
                <a:cs typeface="Arial"/>
                <a:sym typeface="Arial"/>
              </a:rPr>
              <a:t>, M.J. Patient journey and resources mapping to implement a praziquantel mass drug administration program for children aged 5 years and below in resource-limited settings. </a:t>
            </a:r>
            <a:r>
              <a:rPr lang="en-US" sz="1000" b="0" i="1" u="none" strike="noStrike" cap="none" dirty="0">
                <a:solidFill>
                  <a:srgbClr val="333333"/>
                </a:solidFill>
                <a:latin typeface="Arial"/>
                <a:ea typeface="Arial"/>
                <a:cs typeface="Arial"/>
                <a:sym typeface="Arial"/>
              </a:rPr>
              <a:t>Syst Rev</a:t>
            </a:r>
            <a:r>
              <a:rPr lang="en-US" sz="1000" b="0" i="0" u="none" strike="noStrike" cap="none" dirty="0">
                <a:solidFill>
                  <a:srgbClr val="333333"/>
                </a:solidFill>
                <a:latin typeface="Arial"/>
                <a:ea typeface="Arial"/>
                <a:cs typeface="Arial"/>
                <a:sym typeface="Arial"/>
              </a:rPr>
              <a:t> </a:t>
            </a:r>
            <a:r>
              <a:rPr lang="en-US" sz="1000" b="1" i="0" u="none" strike="noStrike" cap="none" dirty="0">
                <a:solidFill>
                  <a:srgbClr val="333333"/>
                </a:solidFill>
                <a:latin typeface="Arial"/>
                <a:ea typeface="Arial"/>
                <a:cs typeface="Arial"/>
                <a:sym typeface="Arial"/>
              </a:rPr>
              <a:t>11</a:t>
            </a:r>
            <a:r>
              <a:rPr lang="en-US" sz="1000" b="0" i="0" u="none" strike="noStrike" cap="none" dirty="0">
                <a:solidFill>
                  <a:srgbClr val="333333"/>
                </a:solidFill>
                <a:latin typeface="Arial"/>
                <a:ea typeface="Arial"/>
                <a:cs typeface="Arial"/>
                <a:sym typeface="Arial"/>
              </a:rPr>
              <a:t>, 227 (2022). </a:t>
            </a:r>
            <a:r>
              <a:rPr lang="en-US" sz="1000" b="0" i="0" u="sng" strike="noStrike" cap="none" dirty="0">
                <a:solidFill>
                  <a:srgbClr val="333333"/>
                </a:solidFill>
                <a:latin typeface="Arial"/>
                <a:ea typeface="Arial"/>
                <a:cs typeface="Arial"/>
                <a:sym typeface="Arial"/>
                <a:hlinkClick r:id="rId6">
                  <a:extLst>
                    <a:ext uri="{A12FA001-AC4F-418D-AE19-62706E023703}">
                      <ahyp:hlinkClr xmlns:ahyp="http://schemas.microsoft.com/office/drawing/2018/hyperlinkcolor" val="tx"/>
                    </a:ext>
                  </a:extLst>
                </a:hlinkClick>
              </a:rPr>
              <a:t>https://doi.org/10.1186/s13643-022-02087-z</a:t>
            </a:r>
            <a:r>
              <a:rPr lang="en-US" sz="1000" b="0" i="0" u="sng" strike="noStrike" cap="none" dirty="0">
                <a:solidFill>
                  <a:srgbClr val="333333"/>
                </a:solidFill>
                <a:latin typeface="Arial"/>
                <a:ea typeface="Arial"/>
                <a:cs typeface="Arial"/>
                <a:sym typeface="Arial"/>
              </a:rPr>
              <a:t>.</a:t>
            </a:r>
          </a:p>
          <a:p>
            <a:pPr marL="228600" indent="-228600">
              <a:buSzPts val="1000"/>
              <a:buFont typeface="+mj-lt"/>
              <a:buAutoNum type="arabicPeriod"/>
            </a:pPr>
            <a:r>
              <a:rPr lang="en-US" sz="1000" b="0" i="0" u="none" strike="noStrike" cap="none" dirty="0">
                <a:solidFill>
                  <a:srgbClr val="333333"/>
                </a:solidFill>
                <a:latin typeface="Arial"/>
                <a:ea typeface="Arial"/>
                <a:cs typeface="Arial"/>
                <a:sym typeface="Arial"/>
              </a:rPr>
              <a:t>Makia Christine </a:t>
            </a:r>
            <a:r>
              <a:rPr lang="en-US" sz="1000" b="0" i="0" u="none" strike="noStrike" cap="none" dirty="0" err="1">
                <a:solidFill>
                  <a:srgbClr val="333333"/>
                </a:solidFill>
                <a:latin typeface="Arial"/>
                <a:ea typeface="Arial"/>
                <a:cs typeface="Arial"/>
                <a:sym typeface="Arial"/>
              </a:rPr>
              <a:t>Masong</a:t>
            </a:r>
            <a:r>
              <a:rPr lang="en-US" sz="1000" b="0" i="0" u="none" strike="noStrike" cap="none" dirty="0">
                <a:solidFill>
                  <a:srgbClr val="333333"/>
                </a:solidFill>
                <a:latin typeface="Arial"/>
                <a:ea typeface="Arial"/>
                <a:cs typeface="Arial"/>
                <a:sym typeface="Arial"/>
              </a:rPr>
              <a:t>, Kim </a:t>
            </a:r>
            <a:r>
              <a:rPr lang="en-US" sz="1000" b="0" i="0" u="none" strike="noStrike" cap="none" dirty="0" err="1">
                <a:solidFill>
                  <a:srgbClr val="333333"/>
                </a:solidFill>
                <a:latin typeface="Arial"/>
                <a:ea typeface="Arial"/>
                <a:cs typeface="Arial"/>
                <a:sym typeface="Arial"/>
              </a:rPr>
              <a:t>Ozano</a:t>
            </a:r>
            <a:r>
              <a:rPr lang="en-US" sz="1000" b="0" i="0" u="none" strike="noStrike" cap="none" dirty="0">
                <a:solidFill>
                  <a:srgbClr val="333333"/>
                </a:solidFill>
                <a:latin typeface="Arial"/>
                <a:ea typeface="Arial"/>
                <a:cs typeface="Arial"/>
                <a:sym typeface="Arial"/>
              </a:rPr>
              <a:t>, Marlene </a:t>
            </a:r>
            <a:r>
              <a:rPr lang="en-US" sz="1000" b="0" i="0" u="none" strike="noStrike" cap="none" dirty="0" err="1">
                <a:solidFill>
                  <a:srgbClr val="333333"/>
                </a:solidFill>
                <a:latin typeface="Arial"/>
                <a:ea typeface="Arial"/>
                <a:cs typeface="Arial"/>
                <a:sym typeface="Arial"/>
              </a:rPr>
              <a:t>Siping</a:t>
            </a:r>
            <a:r>
              <a:rPr lang="en-US" sz="1000" b="0" i="0" u="none" strike="noStrike" cap="none" dirty="0">
                <a:solidFill>
                  <a:srgbClr val="333333"/>
                </a:solidFill>
                <a:latin typeface="Arial"/>
                <a:ea typeface="Arial"/>
                <a:cs typeface="Arial"/>
                <a:sym typeface="Arial"/>
              </a:rPr>
              <a:t> </a:t>
            </a:r>
            <a:r>
              <a:rPr lang="en-US" sz="1000" b="0" i="0" u="none" strike="noStrike" cap="none" dirty="0" err="1">
                <a:solidFill>
                  <a:srgbClr val="333333"/>
                </a:solidFill>
                <a:latin typeface="Arial"/>
                <a:ea typeface="Arial"/>
                <a:cs typeface="Arial"/>
                <a:sym typeface="Arial"/>
              </a:rPr>
              <a:t>Tagne</a:t>
            </a:r>
            <a:r>
              <a:rPr lang="en-US" sz="1000" b="0" i="0" u="none" strike="noStrike" cap="none" dirty="0">
                <a:solidFill>
                  <a:srgbClr val="333333"/>
                </a:solidFill>
                <a:latin typeface="Arial"/>
                <a:ea typeface="Arial"/>
                <a:cs typeface="Arial"/>
                <a:sym typeface="Arial"/>
              </a:rPr>
              <a:t>, Marlene </a:t>
            </a:r>
            <a:r>
              <a:rPr lang="en-US" sz="1000" b="0" i="0" u="none" strike="noStrike" cap="none" dirty="0" err="1">
                <a:solidFill>
                  <a:srgbClr val="333333"/>
                </a:solidFill>
                <a:latin typeface="Arial"/>
                <a:ea typeface="Arial"/>
                <a:cs typeface="Arial"/>
                <a:sym typeface="Arial"/>
              </a:rPr>
              <a:t>Ntchinda</a:t>
            </a:r>
            <a:r>
              <a:rPr lang="en-US" sz="1000" b="0" i="0" u="none" strike="noStrike" cap="none" dirty="0">
                <a:solidFill>
                  <a:srgbClr val="333333"/>
                </a:solidFill>
                <a:latin typeface="Arial"/>
                <a:ea typeface="Arial"/>
                <a:cs typeface="Arial"/>
                <a:sym typeface="Arial"/>
              </a:rPr>
              <a:t> </a:t>
            </a:r>
            <a:r>
              <a:rPr lang="en-US" sz="1000" b="0" i="0" u="none" strike="noStrike" cap="none" dirty="0" err="1">
                <a:solidFill>
                  <a:srgbClr val="333333"/>
                </a:solidFill>
                <a:latin typeface="Arial"/>
                <a:ea typeface="Arial"/>
                <a:cs typeface="Arial"/>
                <a:sym typeface="Arial"/>
              </a:rPr>
              <a:t>Tchoffo</a:t>
            </a:r>
            <a:r>
              <a:rPr lang="en-US" sz="1000" b="0" i="0" u="none" strike="noStrike" cap="none" dirty="0">
                <a:solidFill>
                  <a:srgbClr val="333333"/>
                </a:solidFill>
                <a:latin typeface="Arial"/>
                <a:ea typeface="Arial"/>
                <a:cs typeface="Arial"/>
                <a:sym typeface="Arial"/>
              </a:rPr>
              <a:t>, Sharon </a:t>
            </a:r>
            <a:r>
              <a:rPr lang="en-US" sz="1000" b="0" i="0" u="none" strike="noStrike" cap="none" dirty="0" err="1">
                <a:solidFill>
                  <a:srgbClr val="333333"/>
                </a:solidFill>
                <a:latin typeface="Arial"/>
                <a:ea typeface="Arial"/>
                <a:cs typeface="Arial"/>
                <a:sym typeface="Arial"/>
              </a:rPr>
              <a:t>Ngang</a:t>
            </a:r>
            <a:r>
              <a:rPr lang="en-US" sz="1000" b="0" i="0" u="none" strike="noStrike" cap="none" dirty="0">
                <a:solidFill>
                  <a:srgbClr val="333333"/>
                </a:solidFill>
                <a:latin typeface="Arial"/>
                <a:ea typeface="Arial"/>
                <a:cs typeface="Arial"/>
                <a:sym typeface="Arial"/>
              </a:rPr>
              <a:t>, Rachael Thomson, Sally Theobald, Louis-Albert </a:t>
            </a:r>
            <a:r>
              <a:rPr lang="en-US" sz="1000" b="0" i="0" u="none" strike="noStrike" cap="none" dirty="0" err="1">
                <a:solidFill>
                  <a:srgbClr val="333333"/>
                </a:solidFill>
                <a:latin typeface="Arial"/>
                <a:ea typeface="Arial"/>
                <a:cs typeface="Arial"/>
                <a:sym typeface="Arial"/>
              </a:rPr>
              <a:t>Tchuem</a:t>
            </a:r>
            <a:r>
              <a:rPr lang="en-US" sz="1000" b="0" i="0" u="none" strike="noStrike" cap="none" dirty="0">
                <a:solidFill>
                  <a:srgbClr val="333333"/>
                </a:solidFill>
                <a:latin typeface="Arial"/>
                <a:ea typeface="Arial"/>
                <a:cs typeface="Arial"/>
                <a:sym typeface="Arial"/>
              </a:rPr>
              <a:t> </a:t>
            </a:r>
            <a:r>
              <a:rPr lang="en-US" sz="1000" b="0" i="0" u="none" strike="noStrike" cap="none" dirty="0" err="1">
                <a:solidFill>
                  <a:srgbClr val="333333"/>
                </a:solidFill>
                <a:latin typeface="Arial"/>
                <a:ea typeface="Arial"/>
                <a:cs typeface="Arial"/>
                <a:sym typeface="Arial"/>
              </a:rPr>
              <a:t>Tchuenté</a:t>
            </a:r>
            <a:r>
              <a:rPr lang="en-US" sz="1000" b="0" i="0" u="none" strike="noStrike" cap="none" dirty="0">
                <a:solidFill>
                  <a:srgbClr val="333333"/>
                </a:solidFill>
                <a:latin typeface="Arial"/>
                <a:ea typeface="Arial"/>
                <a:cs typeface="Arial"/>
                <a:sym typeface="Arial"/>
              </a:rPr>
              <a:t> &amp; Estelle </a:t>
            </a:r>
            <a:r>
              <a:rPr lang="en-US" sz="1000" b="0" i="0" u="none" strike="noStrike" cap="none" dirty="0" err="1">
                <a:solidFill>
                  <a:srgbClr val="333333"/>
                </a:solidFill>
                <a:latin typeface="Arial"/>
                <a:ea typeface="Arial"/>
                <a:cs typeface="Arial"/>
                <a:sym typeface="Arial"/>
              </a:rPr>
              <a:t>Kouokam</a:t>
            </a:r>
            <a:r>
              <a:rPr lang="en-US" sz="1000" b="0" i="0" u="none" strike="noStrike" cap="none" dirty="0">
                <a:solidFill>
                  <a:srgbClr val="333333"/>
                </a:solidFill>
                <a:latin typeface="Arial"/>
                <a:ea typeface="Arial"/>
                <a:cs typeface="Arial"/>
                <a:sym typeface="Arial"/>
              </a:rPr>
              <a:t> (2021) Achieving equity in UHC interventions: who is left behind by neglected tropical disease </a:t>
            </a:r>
            <a:r>
              <a:rPr lang="en-US" sz="1000" b="0" i="0" u="none" strike="noStrike" cap="none" dirty="0" err="1">
                <a:solidFill>
                  <a:srgbClr val="333333"/>
                </a:solidFill>
                <a:latin typeface="Arial"/>
                <a:ea typeface="Arial"/>
                <a:cs typeface="Arial"/>
                <a:sym typeface="Arial"/>
              </a:rPr>
              <a:t>programmes</a:t>
            </a:r>
            <a:r>
              <a:rPr lang="en-US" sz="1000" b="0" i="0" u="none" strike="noStrike" cap="none" dirty="0">
                <a:solidFill>
                  <a:srgbClr val="333333"/>
                </a:solidFill>
                <a:latin typeface="Arial"/>
                <a:ea typeface="Arial"/>
                <a:cs typeface="Arial"/>
                <a:sym typeface="Arial"/>
              </a:rPr>
              <a:t> in Cameroon?, Global Health Action, 14:1, DOI: </a:t>
            </a:r>
            <a:r>
              <a:rPr lang="en-US" sz="1000" b="0" i="0" u="sng" strike="noStrike" cap="none" dirty="0">
                <a:solidFill>
                  <a:srgbClr val="333333"/>
                </a:solidFill>
                <a:latin typeface="Arial"/>
                <a:ea typeface="Arial"/>
                <a:cs typeface="Arial"/>
                <a:sym typeface="Arial"/>
                <a:hlinkClick r:id="rId7">
                  <a:extLst>
                    <a:ext uri="{A12FA001-AC4F-418D-AE19-62706E023703}">
                      <ahyp:hlinkClr xmlns:ahyp="http://schemas.microsoft.com/office/drawing/2018/hyperlinkcolor" val="tx"/>
                    </a:ext>
                  </a:extLst>
                </a:hlinkClick>
              </a:rPr>
              <a:t>10.1080/16549716.2021.1886457</a:t>
            </a:r>
            <a:r>
              <a:rPr lang="en-US" sz="1000" b="0" i="0" u="sng" strike="noStrike" cap="none" dirty="0">
                <a:solidFill>
                  <a:srgbClr val="333333"/>
                </a:solidFill>
                <a:latin typeface="Arial"/>
                <a:ea typeface="Arial"/>
                <a:cs typeface="Arial"/>
                <a:sym typeface="Arial"/>
              </a:rPr>
              <a:t>.</a:t>
            </a:r>
          </a:p>
          <a:p>
            <a:pPr marL="228600" indent="-228600">
              <a:buSzPts val="1000"/>
              <a:buFont typeface="+mj-lt"/>
              <a:buAutoNum type="arabicPeriod"/>
            </a:pPr>
            <a:r>
              <a:rPr lang="en-US" sz="1000" b="0" i="0" u="none" strike="noStrike" cap="none" dirty="0">
                <a:solidFill>
                  <a:srgbClr val="000000"/>
                </a:solidFill>
                <a:latin typeface="Arial"/>
                <a:ea typeface="Arial"/>
                <a:cs typeface="Arial"/>
                <a:sym typeface="Arial"/>
              </a:rPr>
              <a:t>Sime H, </a:t>
            </a:r>
            <a:r>
              <a:rPr lang="en-US" sz="1000" b="0" i="0" u="none" strike="noStrike" cap="none" dirty="0" err="1">
                <a:solidFill>
                  <a:srgbClr val="000000"/>
                </a:solidFill>
                <a:latin typeface="Arial"/>
                <a:ea typeface="Arial"/>
                <a:cs typeface="Arial"/>
                <a:sym typeface="Arial"/>
              </a:rPr>
              <a:t>Gass</a:t>
            </a:r>
            <a:r>
              <a:rPr lang="en-US" sz="1000" b="0" i="0" u="none" strike="noStrike" cap="none" dirty="0">
                <a:solidFill>
                  <a:srgbClr val="000000"/>
                </a:solidFill>
                <a:latin typeface="Arial"/>
                <a:ea typeface="Arial"/>
                <a:cs typeface="Arial"/>
                <a:sym typeface="Arial"/>
              </a:rPr>
              <a:t> KM, </a:t>
            </a:r>
            <a:r>
              <a:rPr lang="en-US" sz="1000" b="0" i="0" u="none" strike="noStrike" cap="none" dirty="0" err="1">
                <a:solidFill>
                  <a:srgbClr val="000000"/>
                </a:solidFill>
                <a:latin typeface="Arial"/>
                <a:ea typeface="Arial"/>
                <a:cs typeface="Arial"/>
                <a:sym typeface="Arial"/>
              </a:rPr>
              <a:t>Mekasha</a:t>
            </a:r>
            <a:r>
              <a:rPr lang="en-US" sz="1000" b="0" i="0" u="none" strike="noStrike" cap="none" dirty="0">
                <a:solidFill>
                  <a:srgbClr val="000000"/>
                </a:solidFill>
                <a:latin typeface="Arial"/>
                <a:ea typeface="Arial"/>
                <a:cs typeface="Arial"/>
                <a:sym typeface="Arial"/>
              </a:rPr>
              <a:t> S, et al. Results of a confirmatory mapping tool for Lymphatic filariasis endemicity classification in areas where transmission was uncertain in Ethiopia. </a:t>
            </a:r>
            <a:r>
              <a:rPr lang="en-US" sz="1000" b="0" i="1" u="none" strike="noStrike" cap="none" dirty="0" err="1">
                <a:solidFill>
                  <a:srgbClr val="000000"/>
                </a:solidFill>
                <a:latin typeface="Arial"/>
                <a:ea typeface="Arial"/>
                <a:cs typeface="Arial"/>
                <a:sym typeface="Arial"/>
              </a:rPr>
              <a:t>PLoS</a:t>
            </a:r>
            <a:r>
              <a:rPr lang="en-US" sz="1000" b="0" i="1" u="none" strike="noStrike" cap="none" dirty="0">
                <a:solidFill>
                  <a:srgbClr val="000000"/>
                </a:solidFill>
                <a:latin typeface="Arial"/>
                <a:ea typeface="Arial"/>
                <a:cs typeface="Arial"/>
                <a:sym typeface="Arial"/>
              </a:rPr>
              <a:t> </a:t>
            </a:r>
            <a:r>
              <a:rPr lang="en-US" sz="1000" b="0" i="1" u="none" strike="noStrike" cap="none" dirty="0" err="1">
                <a:solidFill>
                  <a:srgbClr val="000000"/>
                </a:solidFill>
                <a:latin typeface="Arial"/>
                <a:ea typeface="Arial"/>
                <a:cs typeface="Arial"/>
                <a:sym typeface="Arial"/>
              </a:rPr>
              <a:t>Negl</a:t>
            </a:r>
            <a:r>
              <a:rPr lang="en-US" sz="1000" b="0" i="1" u="none" strike="noStrike" cap="none" dirty="0">
                <a:solidFill>
                  <a:srgbClr val="000000"/>
                </a:solidFill>
                <a:latin typeface="Arial"/>
                <a:ea typeface="Arial"/>
                <a:cs typeface="Arial"/>
                <a:sym typeface="Arial"/>
              </a:rPr>
              <a:t> Trop Dis</a:t>
            </a:r>
            <a:r>
              <a:rPr lang="en-US" sz="1000" b="0" i="0" u="none" strike="noStrike" cap="none" dirty="0">
                <a:solidFill>
                  <a:srgbClr val="000000"/>
                </a:solidFill>
                <a:latin typeface="Arial"/>
                <a:ea typeface="Arial"/>
                <a:cs typeface="Arial"/>
                <a:sym typeface="Arial"/>
              </a:rPr>
              <a:t>. 2018;12(3):e0006325. doi:10.1371/journal.pntd.0006325.</a:t>
            </a:r>
          </a:p>
          <a:p>
            <a:pPr marL="228600" indent="-228600">
              <a:buSzPts val="1000"/>
              <a:buFont typeface="+mj-lt"/>
              <a:buAutoNum type="arabicPeriod"/>
            </a:pPr>
            <a:r>
              <a:rPr lang="en-US" sz="1000" b="0" i="0" u="none" strike="noStrike" cap="none" dirty="0" err="1">
                <a:solidFill>
                  <a:srgbClr val="000000"/>
                </a:solidFill>
                <a:latin typeface="Arial"/>
                <a:ea typeface="Arial"/>
                <a:cs typeface="Arial"/>
                <a:sym typeface="Arial"/>
              </a:rPr>
              <a:t>Kisoka</a:t>
            </a:r>
            <a:r>
              <a:rPr lang="en-US" sz="1000" b="0" i="0" u="none" strike="noStrike" cap="none" dirty="0">
                <a:solidFill>
                  <a:srgbClr val="000000"/>
                </a:solidFill>
                <a:latin typeface="Arial"/>
                <a:ea typeface="Arial"/>
                <a:cs typeface="Arial"/>
                <a:sym typeface="Arial"/>
              </a:rPr>
              <a:t> W, Mushi D, </a:t>
            </a:r>
            <a:r>
              <a:rPr lang="en-US" sz="1000" b="0" i="0" u="none" strike="noStrike" cap="none" dirty="0" err="1">
                <a:solidFill>
                  <a:srgbClr val="000000"/>
                </a:solidFill>
                <a:latin typeface="Arial"/>
                <a:ea typeface="Arial"/>
                <a:cs typeface="Arial"/>
                <a:sym typeface="Arial"/>
              </a:rPr>
              <a:t>Meyrowitsch</a:t>
            </a:r>
            <a:r>
              <a:rPr lang="en-US" sz="1000" b="0" i="0" u="none" strike="noStrike" cap="none" dirty="0">
                <a:solidFill>
                  <a:srgbClr val="000000"/>
                </a:solidFill>
                <a:latin typeface="Arial"/>
                <a:ea typeface="Arial"/>
                <a:cs typeface="Arial"/>
                <a:sym typeface="Arial"/>
              </a:rPr>
              <a:t> DW, </a:t>
            </a:r>
            <a:r>
              <a:rPr lang="en-US" sz="1000" b="0" i="0" u="none" strike="noStrike" cap="none" dirty="0" err="1">
                <a:solidFill>
                  <a:srgbClr val="000000"/>
                </a:solidFill>
                <a:latin typeface="Arial"/>
                <a:ea typeface="Arial"/>
                <a:cs typeface="Arial"/>
                <a:sym typeface="Arial"/>
              </a:rPr>
              <a:t>Malecela</a:t>
            </a:r>
            <a:r>
              <a:rPr lang="en-US" sz="1000" b="0" i="0" u="none" strike="noStrike" cap="none" dirty="0">
                <a:solidFill>
                  <a:srgbClr val="000000"/>
                </a:solidFill>
                <a:latin typeface="Arial"/>
                <a:ea typeface="Arial"/>
                <a:cs typeface="Arial"/>
                <a:sym typeface="Arial"/>
              </a:rPr>
              <a:t> M, Simonsen PE, </a:t>
            </a:r>
            <a:r>
              <a:rPr lang="en-US" sz="1000" b="0" i="0" u="none" strike="noStrike" cap="none" dirty="0" err="1">
                <a:solidFill>
                  <a:srgbClr val="000000"/>
                </a:solidFill>
                <a:latin typeface="Arial"/>
                <a:ea typeface="Arial"/>
                <a:cs typeface="Arial"/>
                <a:sym typeface="Arial"/>
              </a:rPr>
              <a:t>Tersbøl</a:t>
            </a:r>
            <a:r>
              <a:rPr lang="en-US" sz="1000" b="0" i="0" u="none" strike="noStrike" cap="none" dirty="0">
                <a:solidFill>
                  <a:srgbClr val="000000"/>
                </a:solidFill>
                <a:latin typeface="Arial"/>
                <a:ea typeface="Arial"/>
                <a:cs typeface="Arial"/>
                <a:sym typeface="Arial"/>
              </a:rPr>
              <a:t> BP. DILEMMAS OF COMMUNITY-DIRECTED MASS DRUG ADMINISTRATION FOR LYMPHATIC FILARIASIS CONTROL: A QUALITATIVE STUDY FROM URBAN AND RURAL TANZANIA. </a:t>
            </a:r>
            <a:r>
              <a:rPr lang="en-US" sz="1000" b="0" i="1" u="none" strike="noStrike" cap="none" dirty="0">
                <a:solidFill>
                  <a:srgbClr val="000000"/>
                </a:solidFill>
                <a:latin typeface="Arial"/>
                <a:ea typeface="Arial"/>
                <a:cs typeface="Arial"/>
                <a:sym typeface="Arial"/>
              </a:rPr>
              <a:t>Journal of Biosocial Science</a:t>
            </a:r>
            <a:r>
              <a:rPr lang="en-US" sz="1000" b="0" i="0" u="none" strike="noStrike" cap="none" dirty="0">
                <a:solidFill>
                  <a:srgbClr val="000000"/>
                </a:solidFill>
                <a:latin typeface="Arial"/>
                <a:ea typeface="Arial"/>
                <a:cs typeface="Arial"/>
                <a:sym typeface="Arial"/>
              </a:rPr>
              <a:t>. 2017;49(4):447-462. doi:10.1017/S0021932016000365.</a:t>
            </a:r>
          </a:p>
          <a:p>
            <a:pPr marL="228600" indent="-228600">
              <a:buSzPts val="1000"/>
              <a:buFont typeface="+mj-lt"/>
              <a:buAutoNum type="arabicPeriod"/>
            </a:pPr>
            <a:r>
              <a:rPr lang="en-US" sz="1000" b="0" i="0" u="none" strike="noStrike" cap="none" dirty="0">
                <a:solidFill>
                  <a:srgbClr val="000000"/>
                </a:solidFill>
                <a:latin typeface="Arial"/>
                <a:ea typeface="Arial"/>
                <a:cs typeface="Arial"/>
                <a:sym typeface="Arial"/>
              </a:rPr>
              <a:t>Sime H, </a:t>
            </a:r>
            <a:r>
              <a:rPr lang="en-US" sz="1000" b="0" i="0" u="none" strike="noStrike" cap="none" dirty="0" err="1">
                <a:solidFill>
                  <a:srgbClr val="000000"/>
                </a:solidFill>
                <a:latin typeface="Arial"/>
                <a:ea typeface="Arial"/>
                <a:cs typeface="Arial"/>
                <a:sym typeface="Arial"/>
              </a:rPr>
              <a:t>Gass</a:t>
            </a:r>
            <a:r>
              <a:rPr lang="en-US" sz="1000" b="0" i="0" u="none" strike="noStrike" cap="none" dirty="0">
                <a:solidFill>
                  <a:srgbClr val="000000"/>
                </a:solidFill>
                <a:latin typeface="Arial"/>
                <a:ea typeface="Arial"/>
                <a:cs typeface="Arial"/>
                <a:sym typeface="Arial"/>
              </a:rPr>
              <a:t> KM, </a:t>
            </a:r>
            <a:r>
              <a:rPr lang="en-US" sz="1000" b="0" i="0" u="none" strike="noStrike" cap="none" dirty="0" err="1">
                <a:solidFill>
                  <a:srgbClr val="000000"/>
                </a:solidFill>
                <a:latin typeface="Arial"/>
                <a:ea typeface="Arial"/>
                <a:cs typeface="Arial"/>
                <a:sym typeface="Arial"/>
              </a:rPr>
              <a:t>Mekasha</a:t>
            </a:r>
            <a:r>
              <a:rPr lang="en-US" sz="1000" b="0" i="0" u="none" strike="noStrike" cap="none" dirty="0">
                <a:solidFill>
                  <a:srgbClr val="000000"/>
                </a:solidFill>
                <a:latin typeface="Arial"/>
                <a:ea typeface="Arial"/>
                <a:cs typeface="Arial"/>
                <a:sym typeface="Arial"/>
              </a:rPr>
              <a:t> S, et al. Results of a confirmatory mapping tool for Lymphatic filariasis endemicity classification in areas where transmission was uncertain in Ethiopia. </a:t>
            </a:r>
            <a:r>
              <a:rPr lang="en-US" sz="1000" b="0" i="1" u="none" strike="noStrike" cap="none" dirty="0" err="1">
                <a:solidFill>
                  <a:srgbClr val="000000"/>
                </a:solidFill>
                <a:latin typeface="Arial"/>
                <a:ea typeface="Arial"/>
                <a:cs typeface="Arial"/>
                <a:sym typeface="Arial"/>
              </a:rPr>
              <a:t>PLoS</a:t>
            </a:r>
            <a:r>
              <a:rPr lang="en-US" sz="1000" b="0" i="1" u="none" strike="noStrike" cap="none" dirty="0">
                <a:solidFill>
                  <a:srgbClr val="000000"/>
                </a:solidFill>
                <a:latin typeface="Arial"/>
                <a:ea typeface="Arial"/>
                <a:cs typeface="Arial"/>
                <a:sym typeface="Arial"/>
              </a:rPr>
              <a:t> </a:t>
            </a:r>
            <a:r>
              <a:rPr lang="en-US" sz="1000" b="0" i="1" u="none" strike="noStrike" cap="none" dirty="0" err="1">
                <a:solidFill>
                  <a:srgbClr val="000000"/>
                </a:solidFill>
                <a:latin typeface="Arial"/>
                <a:ea typeface="Arial"/>
                <a:cs typeface="Arial"/>
                <a:sym typeface="Arial"/>
              </a:rPr>
              <a:t>Negl</a:t>
            </a:r>
            <a:r>
              <a:rPr lang="en-US" sz="1000" b="0" i="1" u="none" strike="noStrike" cap="none" dirty="0">
                <a:solidFill>
                  <a:srgbClr val="000000"/>
                </a:solidFill>
                <a:latin typeface="Arial"/>
                <a:ea typeface="Arial"/>
                <a:cs typeface="Arial"/>
                <a:sym typeface="Arial"/>
              </a:rPr>
              <a:t> Trop Dis</a:t>
            </a:r>
            <a:r>
              <a:rPr lang="en-US" sz="1000" b="0" i="0" u="none" strike="noStrike" cap="none" dirty="0">
                <a:solidFill>
                  <a:srgbClr val="000000"/>
                </a:solidFill>
                <a:latin typeface="Arial"/>
                <a:ea typeface="Arial"/>
                <a:cs typeface="Arial"/>
                <a:sym typeface="Arial"/>
              </a:rPr>
              <a:t>. 2018;12(3):e0006325. doi:10.1371/journal.pntd.0006325.</a:t>
            </a:r>
            <a:endParaRPr lang="en-US" sz="1000" dirty="0"/>
          </a:p>
          <a:p>
            <a:pPr marL="228600" indent="-228600">
              <a:buSzPts val="1000"/>
              <a:buFont typeface="+mj-lt"/>
              <a:buAutoNum type="arabicPeriod"/>
            </a:pPr>
            <a:r>
              <a:rPr lang="en-US" sz="1000" b="0" i="0" u="none" strike="noStrike" cap="none" dirty="0" err="1">
                <a:solidFill>
                  <a:srgbClr val="000000"/>
                </a:solidFill>
                <a:latin typeface="Arial"/>
                <a:ea typeface="Arial"/>
                <a:cs typeface="Arial"/>
                <a:sym typeface="Arial"/>
              </a:rPr>
              <a:t>Rilkoff</a:t>
            </a:r>
            <a:r>
              <a:rPr lang="en-US" sz="1000" b="0" i="0" u="none" strike="noStrike" cap="none" dirty="0">
                <a:solidFill>
                  <a:srgbClr val="000000"/>
                </a:solidFill>
                <a:latin typeface="Arial"/>
                <a:ea typeface="Arial"/>
                <a:cs typeface="Arial"/>
                <a:sym typeface="Arial"/>
              </a:rPr>
              <a:t> H, </a:t>
            </a:r>
            <a:r>
              <a:rPr lang="en-US" sz="1000" b="0" i="0" u="none" strike="noStrike" cap="none" dirty="0" err="1">
                <a:solidFill>
                  <a:srgbClr val="000000"/>
                </a:solidFill>
                <a:latin typeface="Arial"/>
                <a:ea typeface="Arial"/>
                <a:cs typeface="Arial"/>
                <a:sym typeface="Arial"/>
              </a:rPr>
              <a:t>Tukahebwa</a:t>
            </a:r>
            <a:r>
              <a:rPr lang="en-US" sz="1000" b="0" i="0" u="none" strike="noStrike" cap="none" dirty="0">
                <a:solidFill>
                  <a:srgbClr val="000000"/>
                </a:solidFill>
                <a:latin typeface="Arial"/>
                <a:ea typeface="Arial"/>
                <a:cs typeface="Arial"/>
                <a:sym typeface="Arial"/>
              </a:rPr>
              <a:t> EM, Fleming FM, Leslie J, Cole DC. Exploring Gender Dimensions of Treatment </a:t>
            </a:r>
            <a:r>
              <a:rPr lang="en-US" sz="1000" b="0" i="0" u="none" strike="noStrike" cap="none" dirty="0" err="1">
                <a:solidFill>
                  <a:srgbClr val="000000"/>
                </a:solidFill>
                <a:latin typeface="Arial"/>
                <a:ea typeface="Arial"/>
                <a:cs typeface="Arial"/>
                <a:sym typeface="Arial"/>
              </a:rPr>
              <a:t>Programmes</a:t>
            </a:r>
            <a:r>
              <a:rPr lang="en-US" sz="1000" b="0" i="0" u="none" strike="noStrike" cap="none" dirty="0">
                <a:solidFill>
                  <a:srgbClr val="000000"/>
                </a:solidFill>
                <a:latin typeface="Arial"/>
                <a:ea typeface="Arial"/>
                <a:cs typeface="Arial"/>
                <a:sym typeface="Arial"/>
              </a:rPr>
              <a:t> for Neglected Tropical Diseases in Uganda. </a:t>
            </a:r>
            <a:r>
              <a:rPr lang="en-US" sz="1000" b="0" i="1" u="none" strike="noStrike" cap="none" dirty="0">
                <a:solidFill>
                  <a:srgbClr val="000000"/>
                </a:solidFill>
                <a:latin typeface="Arial"/>
                <a:ea typeface="Arial"/>
                <a:cs typeface="Arial"/>
                <a:sym typeface="Arial"/>
              </a:rPr>
              <a:t>PLOS Neglected Tropical Diseases</a:t>
            </a:r>
            <a:r>
              <a:rPr lang="en-US" sz="1000" b="0" i="0" u="none" strike="noStrike" cap="none" dirty="0">
                <a:solidFill>
                  <a:srgbClr val="000000"/>
                </a:solidFill>
                <a:latin typeface="Arial"/>
                <a:ea typeface="Arial"/>
                <a:cs typeface="Arial"/>
                <a:sym typeface="Arial"/>
              </a:rPr>
              <a:t>. 2013;7(7):e2312. doi:10.1371/journal.pntd.0002312.</a:t>
            </a:r>
          </a:p>
          <a:p>
            <a:pPr marL="228600" indent="-228600">
              <a:buSzPts val="1000"/>
              <a:buFont typeface="+mj-lt"/>
              <a:buAutoNum type="arabicPeriod"/>
            </a:pPr>
            <a:r>
              <a:rPr lang="en-US" sz="1000" b="0" i="0" u="none" strike="noStrike" cap="none" dirty="0">
                <a:solidFill>
                  <a:srgbClr val="000000"/>
                </a:solidFill>
                <a:latin typeface="Arial"/>
                <a:ea typeface="Arial"/>
                <a:cs typeface="Arial"/>
                <a:sym typeface="Arial"/>
              </a:rPr>
              <a:t>The BEST Framework. NNN. Accessed June 7, 2023. </a:t>
            </a:r>
            <a:r>
              <a:rPr lang="en-US" sz="1000" b="0" i="0" u="sng" strike="noStrike" cap="none" dirty="0">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https://www.ntd-ngonetwork.org/the-best-framework</a:t>
            </a:r>
            <a:r>
              <a:rPr lang="en-US" sz="1000" b="0" i="0" u="sng" strike="noStrike" cap="none" dirty="0">
                <a:solidFill>
                  <a:srgbClr val="000000"/>
                </a:solidFill>
                <a:latin typeface="Arial"/>
                <a:ea typeface="Arial"/>
                <a:cs typeface="Arial"/>
                <a:sym typeface="Arial"/>
              </a:rPr>
              <a:t>.</a:t>
            </a:r>
          </a:p>
          <a:p>
            <a:pPr marL="228600" marR="0" lvl="0" indent="-228600" algn="l" rtl="0">
              <a:lnSpc>
                <a:spcPct val="100000"/>
              </a:lnSpc>
              <a:spcBef>
                <a:spcPts val="0"/>
              </a:spcBef>
              <a:spcAft>
                <a:spcPts val="0"/>
              </a:spcAft>
              <a:buClr>
                <a:srgbClr val="000000"/>
              </a:buClr>
              <a:buSzPts val="1000"/>
              <a:buFont typeface="+mj-lt"/>
              <a:buAutoNum type="arabicPeriod"/>
            </a:pPr>
            <a:r>
              <a:rPr lang="en-US" sz="1000" b="0" i="0" u="none" strike="noStrike" cap="none" dirty="0" err="1">
                <a:solidFill>
                  <a:srgbClr val="000000"/>
                </a:solidFill>
                <a:latin typeface="Arial"/>
                <a:ea typeface="Arial"/>
                <a:cs typeface="Arial"/>
                <a:sym typeface="Arial"/>
              </a:rPr>
              <a:t>Bechir</a:t>
            </a:r>
            <a:r>
              <a:rPr lang="en-US" sz="1000" b="0" i="0" u="none" strike="noStrike" cap="none" dirty="0">
                <a:solidFill>
                  <a:srgbClr val="000000"/>
                </a:solidFill>
                <a:latin typeface="Arial"/>
                <a:ea typeface="Arial"/>
                <a:cs typeface="Arial"/>
                <a:sym typeface="Arial"/>
              </a:rPr>
              <a:t> M, Schelling E, Wyss K, et al. Innovative approach to vaccinations in public health and veterinary medicine among nomadic pastoralists in Chad: Experience and costs. </a:t>
            </a:r>
            <a:r>
              <a:rPr lang="en-US" sz="1000" b="0" i="1" u="none" strike="noStrike" cap="none" dirty="0">
                <a:solidFill>
                  <a:srgbClr val="000000"/>
                </a:solidFill>
                <a:latin typeface="Arial"/>
                <a:ea typeface="Arial"/>
                <a:cs typeface="Arial"/>
                <a:sym typeface="Arial"/>
              </a:rPr>
              <a:t>Tropical Medicine and Health</a:t>
            </a:r>
            <a:r>
              <a:rPr lang="en-US" sz="1000" b="0" i="0" u="none" strike="noStrike" cap="none" dirty="0">
                <a:solidFill>
                  <a:srgbClr val="000000"/>
                </a:solidFill>
                <a:latin typeface="Arial"/>
                <a:ea typeface="Arial"/>
                <a:cs typeface="Arial"/>
                <a:sym typeface="Arial"/>
              </a:rPr>
              <a:t>. 2004;64:497-502.</a:t>
            </a:r>
            <a:endParaRPr lang="en-US" sz="1000" dirty="0"/>
          </a:p>
          <a:p>
            <a:pPr marL="228600" marR="0" lvl="0" indent="-228600" algn="l" rtl="0">
              <a:lnSpc>
                <a:spcPct val="100000"/>
              </a:lnSpc>
              <a:spcBef>
                <a:spcPts val="0"/>
              </a:spcBef>
              <a:spcAft>
                <a:spcPts val="0"/>
              </a:spcAft>
              <a:buClr>
                <a:srgbClr val="000000"/>
              </a:buClr>
              <a:buSzPts val="1000"/>
              <a:buFont typeface="+mj-lt"/>
              <a:buAutoNum type="arabicPeriod"/>
            </a:pPr>
            <a:r>
              <a:rPr lang="en-US" sz="1000" b="0" i="0" u="none" strike="noStrike" cap="none" dirty="0" err="1">
                <a:solidFill>
                  <a:srgbClr val="000000"/>
                </a:solidFill>
                <a:latin typeface="Arial"/>
                <a:ea typeface="Arial"/>
                <a:cs typeface="Arial"/>
                <a:sym typeface="Arial"/>
              </a:rPr>
              <a:t>Abakar</a:t>
            </a:r>
            <a:r>
              <a:rPr lang="en-US" sz="1000" b="0" i="0" u="none" strike="noStrike" cap="none" dirty="0">
                <a:solidFill>
                  <a:srgbClr val="000000"/>
                </a:solidFill>
                <a:latin typeface="Arial"/>
                <a:ea typeface="Arial"/>
                <a:cs typeface="Arial"/>
                <a:sym typeface="Arial"/>
              </a:rPr>
              <a:t> MF, Schelling E, </a:t>
            </a:r>
            <a:r>
              <a:rPr lang="en-US" sz="1000" b="0" i="0" u="none" strike="noStrike" cap="none" dirty="0" err="1">
                <a:solidFill>
                  <a:srgbClr val="000000"/>
                </a:solidFill>
                <a:latin typeface="Arial"/>
                <a:ea typeface="Arial"/>
                <a:cs typeface="Arial"/>
                <a:sym typeface="Arial"/>
              </a:rPr>
              <a:t>Béchir</a:t>
            </a:r>
            <a:r>
              <a:rPr lang="en-US" sz="1000" b="0" i="0" u="none" strike="noStrike" cap="none" dirty="0">
                <a:solidFill>
                  <a:srgbClr val="000000"/>
                </a:solidFill>
                <a:latin typeface="Arial"/>
                <a:ea typeface="Arial"/>
                <a:cs typeface="Arial"/>
                <a:sym typeface="Arial"/>
              </a:rPr>
              <a:t> M, et al. Trends in health surveillance and joint service delivery for pastoralists in West and Central Africa. </a:t>
            </a:r>
            <a:r>
              <a:rPr lang="en-US" sz="1000" b="0" i="1" u="none" strike="noStrike" cap="none" dirty="0">
                <a:solidFill>
                  <a:srgbClr val="000000"/>
                </a:solidFill>
                <a:latin typeface="Arial"/>
                <a:ea typeface="Arial"/>
                <a:cs typeface="Arial"/>
                <a:sym typeface="Arial"/>
              </a:rPr>
              <a:t>Rev Sci Tech Int Off </a:t>
            </a:r>
            <a:r>
              <a:rPr lang="en-US" sz="1000" b="0" i="1" u="none" strike="noStrike" cap="none" dirty="0" err="1">
                <a:solidFill>
                  <a:srgbClr val="000000"/>
                </a:solidFill>
                <a:latin typeface="Arial"/>
                <a:ea typeface="Arial"/>
                <a:cs typeface="Arial"/>
                <a:sym typeface="Arial"/>
              </a:rPr>
              <a:t>Epizoot</a:t>
            </a:r>
            <a:r>
              <a:rPr lang="en-US" sz="1000" b="0" i="0" u="none" strike="noStrike" cap="none" dirty="0">
                <a:solidFill>
                  <a:srgbClr val="000000"/>
                </a:solidFill>
                <a:latin typeface="Arial"/>
                <a:ea typeface="Arial"/>
                <a:cs typeface="Arial"/>
                <a:sym typeface="Arial"/>
              </a:rPr>
              <a:t>. 2016;35(2):683-691. doi:10.20506/rst.35.2.2549.</a:t>
            </a:r>
          </a:p>
          <a:p>
            <a:pPr marL="228600" marR="0" lvl="0" indent="-228600" algn="l" rtl="0">
              <a:lnSpc>
                <a:spcPct val="100000"/>
              </a:lnSpc>
              <a:spcBef>
                <a:spcPts val="0"/>
              </a:spcBef>
              <a:spcAft>
                <a:spcPts val="0"/>
              </a:spcAft>
              <a:buClr>
                <a:srgbClr val="000000"/>
              </a:buClr>
              <a:buSzPts val="1000"/>
              <a:buFont typeface="+mj-lt"/>
              <a:buAutoNum type="arabicPeriod"/>
            </a:pPr>
            <a:r>
              <a:rPr lang="en-US" sz="1000" b="0" i="0" u="none" strike="noStrike" cap="none" dirty="0" err="1">
                <a:solidFill>
                  <a:srgbClr val="000000"/>
                </a:solidFill>
                <a:latin typeface="Arial"/>
                <a:ea typeface="Arial"/>
                <a:cs typeface="Arial"/>
                <a:sym typeface="Arial"/>
              </a:rPr>
              <a:t>Bomoi</a:t>
            </a:r>
            <a:r>
              <a:rPr lang="en-US" sz="1000" b="0" i="0" u="none" strike="noStrike" cap="none" dirty="0">
                <a:solidFill>
                  <a:srgbClr val="000000"/>
                </a:solidFill>
                <a:latin typeface="Arial"/>
                <a:ea typeface="Arial"/>
                <a:cs typeface="Arial"/>
                <a:sym typeface="Arial"/>
              </a:rPr>
              <a:t> IM, </a:t>
            </a:r>
            <a:r>
              <a:rPr lang="en-US" sz="1000" b="0" i="0" u="none" strike="noStrike" cap="none" dirty="0" err="1">
                <a:solidFill>
                  <a:srgbClr val="000000"/>
                </a:solidFill>
                <a:latin typeface="Arial"/>
                <a:ea typeface="Arial"/>
                <a:cs typeface="Arial"/>
                <a:sym typeface="Arial"/>
              </a:rPr>
              <a:t>Wazri</a:t>
            </a:r>
            <a:r>
              <a:rPr lang="en-US" sz="1000" b="0" i="0" u="none" strike="noStrike" cap="none" dirty="0">
                <a:solidFill>
                  <a:srgbClr val="000000"/>
                </a:solidFill>
                <a:latin typeface="Arial"/>
                <a:ea typeface="Arial"/>
                <a:cs typeface="Arial"/>
                <a:sym typeface="Arial"/>
              </a:rPr>
              <a:t> NE, </a:t>
            </a:r>
            <a:r>
              <a:rPr lang="en-US" sz="1000" b="0" i="0" u="none" strike="noStrike" cap="none" dirty="0" err="1">
                <a:solidFill>
                  <a:srgbClr val="000000"/>
                </a:solidFill>
                <a:latin typeface="Arial"/>
                <a:ea typeface="Arial"/>
                <a:cs typeface="Arial"/>
                <a:sym typeface="Arial"/>
              </a:rPr>
              <a:t>Nguku</a:t>
            </a:r>
            <a:r>
              <a:rPr lang="en-US" sz="1000" b="0" i="0" u="none" strike="noStrike" cap="none" dirty="0">
                <a:solidFill>
                  <a:srgbClr val="000000"/>
                </a:solidFill>
                <a:latin typeface="Arial"/>
                <a:ea typeface="Arial"/>
                <a:cs typeface="Arial"/>
                <a:sym typeface="Arial"/>
              </a:rPr>
              <a:t> P, </a:t>
            </a:r>
            <a:r>
              <a:rPr lang="en-US" sz="1000" b="0" i="0" u="none" strike="noStrike" cap="none" dirty="0" err="1">
                <a:solidFill>
                  <a:srgbClr val="000000"/>
                </a:solidFill>
                <a:latin typeface="Arial"/>
                <a:ea typeface="Arial"/>
                <a:cs typeface="Arial"/>
                <a:sym typeface="Arial"/>
              </a:rPr>
              <a:t>Tsofo</a:t>
            </a:r>
            <a:r>
              <a:rPr lang="en-US" sz="1000" b="0" i="0" u="none" strike="noStrike" cap="none" dirty="0">
                <a:solidFill>
                  <a:srgbClr val="000000"/>
                </a:solidFill>
                <a:latin typeface="Arial"/>
                <a:ea typeface="Arial"/>
                <a:cs typeface="Arial"/>
                <a:sym typeface="Arial"/>
              </a:rPr>
              <a:t> A. Integrated human and animal vaccination delivery to Nomadic Fulani communities in Northern Nigeria 2015. </a:t>
            </a:r>
            <a:r>
              <a:rPr lang="en-US" sz="1000" b="0" i="1" u="none" strike="noStrike" cap="none" dirty="0">
                <a:solidFill>
                  <a:srgbClr val="000000"/>
                </a:solidFill>
                <a:latin typeface="Arial"/>
                <a:ea typeface="Arial"/>
                <a:cs typeface="Arial"/>
                <a:sym typeface="Arial"/>
              </a:rPr>
              <a:t>Int J Infect Dis</a:t>
            </a:r>
            <a:r>
              <a:rPr lang="en-US" sz="1000" b="0" i="0" u="none" strike="noStrike" cap="none" dirty="0">
                <a:solidFill>
                  <a:srgbClr val="000000"/>
                </a:solidFill>
                <a:latin typeface="Arial"/>
                <a:ea typeface="Arial"/>
                <a:cs typeface="Arial"/>
                <a:sym typeface="Arial"/>
              </a:rPr>
              <a:t>. 2016;45:22. doi:10.1016/j.ijid.2016.02.082.</a:t>
            </a:r>
            <a:endParaRPr lang="en-US" sz="1000" dirty="0"/>
          </a:p>
          <a:p>
            <a:pPr marL="228600" marR="0" lvl="0" indent="-228600" algn="l" rtl="0">
              <a:lnSpc>
                <a:spcPct val="100000"/>
              </a:lnSpc>
              <a:spcBef>
                <a:spcPts val="0"/>
              </a:spcBef>
              <a:spcAft>
                <a:spcPts val="0"/>
              </a:spcAft>
              <a:buClr>
                <a:srgbClr val="000000"/>
              </a:buClr>
              <a:buSzPts val="1000"/>
              <a:buFont typeface="+mj-lt"/>
              <a:buAutoNum type="arabicPeriod"/>
            </a:pPr>
            <a:r>
              <a:rPr lang="en-US" sz="1000" b="0" i="0" u="none" strike="noStrike" cap="none" dirty="0" err="1">
                <a:solidFill>
                  <a:srgbClr val="000000"/>
                </a:solidFill>
                <a:latin typeface="Arial"/>
                <a:ea typeface="Arial"/>
                <a:cs typeface="Arial"/>
                <a:sym typeface="Arial"/>
              </a:rPr>
              <a:t>Kamadjeu</a:t>
            </a:r>
            <a:r>
              <a:rPr lang="en-US" sz="1000" b="0" i="0" u="none" strike="noStrike" cap="none" dirty="0">
                <a:solidFill>
                  <a:srgbClr val="000000"/>
                </a:solidFill>
                <a:latin typeface="Arial"/>
                <a:ea typeface="Arial"/>
                <a:cs typeface="Arial"/>
                <a:sym typeface="Arial"/>
              </a:rPr>
              <a:t> R, Mulugeta A, Gupta D, et al. Immunizing nomadic children and livestock – Experience in North East Zone of Somalia. </a:t>
            </a:r>
            <a:r>
              <a:rPr lang="en-US" sz="1000" b="0" i="1" u="none" strike="noStrike" cap="none" dirty="0">
                <a:solidFill>
                  <a:srgbClr val="000000"/>
                </a:solidFill>
                <a:latin typeface="Arial"/>
                <a:ea typeface="Arial"/>
                <a:cs typeface="Arial"/>
                <a:sym typeface="Arial"/>
              </a:rPr>
              <a:t>Hum Vaccines </a:t>
            </a:r>
            <a:r>
              <a:rPr lang="en-US" sz="1000" b="0" i="1" u="none" strike="noStrike" cap="none" dirty="0" err="1">
                <a:solidFill>
                  <a:srgbClr val="000000"/>
                </a:solidFill>
                <a:latin typeface="Arial"/>
                <a:ea typeface="Arial"/>
                <a:cs typeface="Arial"/>
                <a:sym typeface="Arial"/>
              </a:rPr>
              <a:t>Immunother</a:t>
            </a:r>
            <a:r>
              <a:rPr lang="en-US" sz="1000" b="0" i="0" u="none" strike="noStrike" cap="none" dirty="0">
                <a:solidFill>
                  <a:srgbClr val="000000"/>
                </a:solidFill>
                <a:latin typeface="Arial"/>
                <a:ea typeface="Arial"/>
                <a:cs typeface="Arial"/>
                <a:sym typeface="Arial"/>
              </a:rPr>
              <a:t>. 2015;11(11):2637-2639. doi:10.1080/21645515.2015.1038682.</a:t>
            </a:r>
            <a:endParaRPr lang="en-US" sz="1000" dirty="0"/>
          </a:p>
          <a:p>
            <a:pPr marL="228600" marR="0" lvl="0" indent="-228600" algn="l" rtl="0">
              <a:lnSpc>
                <a:spcPct val="100000"/>
              </a:lnSpc>
              <a:spcBef>
                <a:spcPts val="0"/>
              </a:spcBef>
              <a:spcAft>
                <a:spcPts val="0"/>
              </a:spcAft>
              <a:buClr>
                <a:srgbClr val="000000"/>
              </a:buClr>
              <a:buSzPts val="1000"/>
              <a:buFont typeface="+mj-lt"/>
              <a:buAutoNum type="arabicPeriod"/>
            </a:pPr>
            <a:r>
              <a:rPr lang="en-US" sz="1000" b="0" i="0" u="none" strike="noStrike" cap="none" dirty="0">
                <a:solidFill>
                  <a:srgbClr val="000000"/>
                </a:solidFill>
                <a:latin typeface="Arial"/>
                <a:ea typeface="Arial"/>
                <a:cs typeface="Arial"/>
                <a:sym typeface="Arial"/>
              </a:rPr>
              <a:t>Wild H, </a:t>
            </a:r>
            <a:r>
              <a:rPr lang="en-US" sz="1000" b="0" i="0" u="none" strike="noStrike" cap="none" dirty="0" err="1">
                <a:solidFill>
                  <a:srgbClr val="000000"/>
                </a:solidFill>
                <a:latin typeface="Arial"/>
                <a:ea typeface="Arial"/>
                <a:cs typeface="Arial"/>
                <a:sym typeface="Arial"/>
              </a:rPr>
              <a:t>Glowacki</a:t>
            </a:r>
            <a:r>
              <a:rPr lang="en-US" sz="1000" b="0" i="0" u="none" strike="noStrike" cap="none" dirty="0">
                <a:solidFill>
                  <a:srgbClr val="000000"/>
                </a:solidFill>
                <a:latin typeface="Arial"/>
                <a:ea typeface="Arial"/>
                <a:cs typeface="Arial"/>
                <a:sym typeface="Arial"/>
              </a:rPr>
              <a:t> L, Maples S, et al. Making Pastoralists Count: Geospatial Methods for the Health Surveillance of Nomadic Populations. </a:t>
            </a:r>
            <a:r>
              <a:rPr lang="en-US" sz="1000" b="0" i="1" u="none" strike="noStrike" cap="none" dirty="0">
                <a:solidFill>
                  <a:srgbClr val="000000"/>
                </a:solidFill>
                <a:latin typeface="Arial"/>
                <a:ea typeface="Arial"/>
                <a:cs typeface="Arial"/>
                <a:sym typeface="Arial"/>
              </a:rPr>
              <a:t>Am J Trop Med </a:t>
            </a:r>
            <a:r>
              <a:rPr lang="en-US" sz="1000" b="0" i="1" u="none" strike="noStrike" cap="none" dirty="0" err="1">
                <a:solidFill>
                  <a:srgbClr val="000000"/>
                </a:solidFill>
                <a:latin typeface="Arial"/>
                <a:ea typeface="Arial"/>
                <a:cs typeface="Arial"/>
                <a:sym typeface="Arial"/>
              </a:rPr>
              <a:t>Hyg</a:t>
            </a:r>
            <a:r>
              <a:rPr lang="en-US" sz="1000" b="0" i="0" u="none" strike="noStrike" cap="none" dirty="0">
                <a:solidFill>
                  <a:srgbClr val="000000"/>
                </a:solidFill>
                <a:latin typeface="Arial"/>
                <a:ea typeface="Arial"/>
                <a:cs typeface="Arial"/>
                <a:sym typeface="Arial"/>
              </a:rPr>
              <a:t>. 2019;101(3):661-669. doi:10.4269/ajtmh.18-1009.</a:t>
            </a:r>
            <a:endParaRPr lang="en-US" sz="1000" dirty="0"/>
          </a:p>
          <a:p>
            <a:pPr marL="228600" marR="0" lvl="0" indent="-228600" algn="l" rtl="0">
              <a:lnSpc>
                <a:spcPct val="100000"/>
              </a:lnSpc>
              <a:spcBef>
                <a:spcPts val="0"/>
              </a:spcBef>
              <a:spcAft>
                <a:spcPts val="0"/>
              </a:spcAft>
              <a:buClr>
                <a:srgbClr val="000000"/>
              </a:buClr>
              <a:buSzPts val="1000"/>
              <a:buFont typeface="+mj-lt"/>
              <a:buAutoNum type="arabicPeriod"/>
            </a:pPr>
            <a:r>
              <a:rPr lang="en-US" sz="1000" b="0" i="0" u="none" strike="noStrike" cap="none" dirty="0">
                <a:solidFill>
                  <a:srgbClr val="000000"/>
                </a:solidFill>
                <a:latin typeface="Arial"/>
                <a:ea typeface="Arial"/>
                <a:cs typeface="Arial"/>
                <a:sym typeface="Arial"/>
              </a:rPr>
              <a:t>Jean-Richard V, Crump L, Moto </a:t>
            </a:r>
            <a:r>
              <a:rPr lang="en-US" sz="1000" b="0" i="0" u="none" strike="noStrike" cap="none" dirty="0" err="1">
                <a:solidFill>
                  <a:srgbClr val="000000"/>
                </a:solidFill>
                <a:latin typeface="Arial"/>
                <a:ea typeface="Arial"/>
                <a:cs typeface="Arial"/>
                <a:sym typeface="Arial"/>
              </a:rPr>
              <a:t>Daugla</a:t>
            </a:r>
            <a:r>
              <a:rPr lang="en-US" sz="1000" b="0" i="0" u="none" strike="noStrike" cap="none" dirty="0">
                <a:solidFill>
                  <a:srgbClr val="000000"/>
                </a:solidFill>
                <a:latin typeface="Arial"/>
                <a:ea typeface="Arial"/>
                <a:cs typeface="Arial"/>
                <a:sym typeface="Arial"/>
              </a:rPr>
              <a:t> D, </a:t>
            </a:r>
            <a:r>
              <a:rPr lang="en-US" sz="1000" b="0" i="0" u="none" strike="noStrike" cap="none" dirty="0" err="1">
                <a:solidFill>
                  <a:srgbClr val="000000"/>
                </a:solidFill>
                <a:latin typeface="Arial"/>
                <a:ea typeface="Arial"/>
                <a:cs typeface="Arial"/>
                <a:sym typeface="Arial"/>
              </a:rPr>
              <a:t>Hattendorf</a:t>
            </a:r>
            <a:r>
              <a:rPr lang="en-US" sz="1000" b="0" i="0" u="none" strike="noStrike" cap="none" dirty="0">
                <a:solidFill>
                  <a:srgbClr val="000000"/>
                </a:solidFill>
                <a:latin typeface="Arial"/>
                <a:ea typeface="Arial"/>
                <a:cs typeface="Arial"/>
                <a:sym typeface="Arial"/>
              </a:rPr>
              <a:t> J, Schelling E, </a:t>
            </a:r>
            <a:r>
              <a:rPr lang="en-US" sz="1000" b="0" i="0" u="none" strike="noStrike" cap="none" dirty="0" err="1">
                <a:solidFill>
                  <a:srgbClr val="000000"/>
                </a:solidFill>
                <a:latin typeface="Arial"/>
                <a:ea typeface="Arial"/>
                <a:cs typeface="Arial"/>
                <a:sym typeface="Arial"/>
              </a:rPr>
              <a:t>Zinsstag</a:t>
            </a:r>
            <a:r>
              <a:rPr lang="en-US" sz="1000" b="0" i="0" u="none" strike="noStrike" cap="none" dirty="0">
                <a:solidFill>
                  <a:srgbClr val="000000"/>
                </a:solidFill>
                <a:latin typeface="Arial"/>
                <a:ea typeface="Arial"/>
                <a:cs typeface="Arial"/>
                <a:sym typeface="Arial"/>
              </a:rPr>
              <a:t> J. The use of mobile phones for demographic surveillance of mobile pastoralists and their animals in Chad: proof of principle. </a:t>
            </a:r>
            <a:r>
              <a:rPr lang="en-US" sz="1000" b="0" i="1" u="none" strike="noStrike" cap="none" dirty="0">
                <a:solidFill>
                  <a:srgbClr val="000000"/>
                </a:solidFill>
                <a:latin typeface="Arial"/>
                <a:ea typeface="Arial"/>
                <a:cs typeface="Arial"/>
                <a:sym typeface="Arial"/>
              </a:rPr>
              <a:t>Glob Health Action</a:t>
            </a:r>
            <a:r>
              <a:rPr lang="en-US" sz="1000" b="0" i="0" u="none" strike="noStrike" cap="none" dirty="0">
                <a:solidFill>
                  <a:srgbClr val="000000"/>
                </a:solidFill>
                <a:latin typeface="Arial"/>
                <a:ea typeface="Arial"/>
                <a:cs typeface="Arial"/>
                <a:sym typeface="Arial"/>
              </a:rPr>
              <a:t>. 2014;7(1):23209. doi:10.3402/gha.v7.23209.</a:t>
            </a:r>
          </a:p>
          <a:p>
            <a:pPr marL="228600" indent="-228600">
              <a:buSzPts val="1000"/>
              <a:buFont typeface="+mj-lt"/>
              <a:buAutoNum type="arabicPeriod"/>
            </a:pPr>
            <a:r>
              <a:rPr lang="en-US" sz="1000" b="0" i="0" u="none" strike="noStrike" cap="none" dirty="0" err="1">
                <a:solidFill>
                  <a:srgbClr val="000000"/>
                </a:solidFill>
                <a:latin typeface="Arial"/>
                <a:ea typeface="Arial"/>
                <a:cs typeface="Arial"/>
                <a:sym typeface="Arial"/>
              </a:rPr>
              <a:t>Haydarov</a:t>
            </a:r>
            <a:r>
              <a:rPr lang="en-US" sz="1000" b="0" i="0" u="none" strike="noStrike" cap="none" dirty="0">
                <a:solidFill>
                  <a:srgbClr val="000000"/>
                </a:solidFill>
                <a:latin typeface="Arial"/>
                <a:ea typeface="Arial"/>
                <a:cs typeface="Arial"/>
                <a:sym typeface="Arial"/>
              </a:rPr>
              <a:t> R, Anand S, </a:t>
            </a:r>
            <a:r>
              <a:rPr lang="en-US" sz="1000" b="0" i="0" u="none" strike="noStrike" cap="none" dirty="0" err="1">
                <a:solidFill>
                  <a:srgbClr val="000000"/>
                </a:solidFill>
                <a:latin typeface="Arial"/>
                <a:ea typeface="Arial"/>
                <a:cs typeface="Arial"/>
                <a:sym typeface="Arial"/>
              </a:rPr>
              <a:t>Frouws</a:t>
            </a:r>
            <a:r>
              <a:rPr lang="en-US" sz="1000" b="0" i="0" u="none" strike="noStrike" cap="none" dirty="0">
                <a:solidFill>
                  <a:srgbClr val="000000"/>
                </a:solidFill>
                <a:latin typeface="Arial"/>
                <a:ea typeface="Arial"/>
                <a:cs typeface="Arial"/>
                <a:sym typeface="Arial"/>
              </a:rPr>
              <a:t> B, </a:t>
            </a:r>
            <a:r>
              <a:rPr lang="en-US" sz="1000" b="0" i="0" u="none" strike="noStrike" cap="none" dirty="0" err="1">
                <a:solidFill>
                  <a:srgbClr val="000000"/>
                </a:solidFill>
                <a:latin typeface="Arial"/>
                <a:ea typeface="Arial"/>
                <a:cs typeface="Arial"/>
                <a:sym typeface="Arial"/>
              </a:rPr>
              <a:t>Toure</a:t>
            </a:r>
            <a:r>
              <a:rPr lang="en-US" sz="1000" b="0" i="0" u="none" strike="noStrike" cap="none" dirty="0">
                <a:solidFill>
                  <a:srgbClr val="000000"/>
                </a:solidFill>
                <a:latin typeface="Arial"/>
                <a:ea typeface="Arial"/>
                <a:cs typeface="Arial"/>
                <a:sym typeface="Arial"/>
              </a:rPr>
              <a:t> B, </a:t>
            </a:r>
            <a:r>
              <a:rPr lang="en-US" sz="1000" b="0" i="0" u="none" strike="noStrike" cap="none" dirty="0" err="1">
                <a:solidFill>
                  <a:srgbClr val="000000"/>
                </a:solidFill>
                <a:latin typeface="Arial"/>
                <a:ea typeface="Arial"/>
                <a:cs typeface="Arial"/>
                <a:sym typeface="Arial"/>
              </a:rPr>
              <a:t>Okiror</a:t>
            </a:r>
            <a:r>
              <a:rPr lang="en-US" sz="1000" b="0" i="0" u="none" strike="noStrike" cap="none" dirty="0">
                <a:solidFill>
                  <a:srgbClr val="000000"/>
                </a:solidFill>
                <a:latin typeface="Arial"/>
                <a:ea typeface="Arial"/>
                <a:cs typeface="Arial"/>
                <a:sym typeface="Arial"/>
              </a:rPr>
              <a:t> S, </a:t>
            </a:r>
            <a:r>
              <a:rPr lang="en-US" sz="1000" b="0" i="0" u="none" strike="noStrike" cap="none" dirty="0" err="1">
                <a:solidFill>
                  <a:srgbClr val="000000"/>
                </a:solidFill>
                <a:latin typeface="Arial"/>
                <a:ea typeface="Arial"/>
                <a:cs typeface="Arial"/>
                <a:sym typeface="Arial"/>
              </a:rPr>
              <a:t>Bhui</a:t>
            </a:r>
            <a:r>
              <a:rPr lang="en-US" sz="1000" b="0" i="0" u="none" strike="noStrike" cap="none" dirty="0">
                <a:solidFill>
                  <a:srgbClr val="000000"/>
                </a:solidFill>
                <a:latin typeface="Arial"/>
                <a:ea typeface="Arial"/>
                <a:cs typeface="Arial"/>
                <a:sym typeface="Arial"/>
              </a:rPr>
              <a:t> BR. Evidence-Based Engagement of the Somali Pastoralists of the Horn of Africa in Polio Immunization: Overview of Tracking, Cross-Border, Operations, and Communication Strategies. </a:t>
            </a:r>
            <a:r>
              <a:rPr lang="en-US" sz="1000" b="0" i="1" u="none" strike="noStrike" cap="none" dirty="0">
                <a:solidFill>
                  <a:srgbClr val="000000"/>
                </a:solidFill>
                <a:latin typeface="Arial"/>
                <a:ea typeface="Arial"/>
                <a:cs typeface="Arial"/>
                <a:sym typeface="Arial"/>
              </a:rPr>
              <a:t>Global Health Communication</a:t>
            </a:r>
            <a:r>
              <a:rPr lang="en-US" sz="1000" b="0" i="0" u="none" strike="noStrike" cap="none" dirty="0">
                <a:solidFill>
                  <a:srgbClr val="000000"/>
                </a:solidFill>
                <a:latin typeface="Arial"/>
                <a:ea typeface="Arial"/>
                <a:cs typeface="Arial"/>
                <a:sym typeface="Arial"/>
              </a:rPr>
              <a:t>. 2016;2(1):11-18. doi:10.1080/23762004.2016.1205890.</a:t>
            </a:r>
          </a:p>
          <a:p>
            <a:pPr marL="228600" indent="-228600">
              <a:buSzPts val="1000"/>
              <a:buFont typeface="+mj-lt"/>
              <a:buAutoNum type="arabicPeriod"/>
            </a:pPr>
            <a:r>
              <a:rPr lang="en-US" sz="1000" b="0" i="0" u="none" strike="noStrike" cap="none" dirty="0" err="1">
                <a:solidFill>
                  <a:srgbClr val="000000"/>
                </a:solidFill>
                <a:latin typeface="Arial"/>
                <a:ea typeface="Arial"/>
                <a:cs typeface="Arial"/>
                <a:sym typeface="Arial"/>
              </a:rPr>
              <a:t>Trippler</a:t>
            </a:r>
            <a:r>
              <a:rPr lang="en-US" sz="1000" b="0" i="0" u="none" strike="noStrike" cap="none" dirty="0">
                <a:solidFill>
                  <a:srgbClr val="000000"/>
                </a:solidFill>
                <a:latin typeface="Arial"/>
                <a:ea typeface="Arial"/>
                <a:cs typeface="Arial"/>
                <a:sym typeface="Arial"/>
              </a:rPr>
              <a:t> L, Ali SM, Ame SM, et al. Fine-scale-mapping of Schistosoma haematobium infections at the school and community levels and intermediate host snail abundance in the north of Pemba Island: baseline cross-sectional survey findings before the onset of a 3-year intervention study. </a:t>
            </a:r>
            <a:r>
              <a:rPr lang="en-US" sz="1000" b="0" i="1" u="none" strike="noStrike" cap="none" dirty="0" err="1">
                <a:solidFill>
                  <a:srgbClr val="000000"/>
                </a:solidFill>
                <a:latin typeface="Arial"/>
                <a:ea typeface="Arial"/>
                <a:cs typeface="Arial"/>
                <a:sym typeface="Arial"/>
              </a:rPr>
              <a:t>Parasit</a:t>
            </a:r>
            <a:r>
              <a:rPr lang="en-US" sz="1000" b="0" i="1" u="none" strike="noStrike" cap="none" dirty="0">
                <a:solidFill>
                  <a:srgbClr val="000000"/>
                </a:solidFill>
                <a:latin typeface="Arial"/>
                <a:ea typeface="Arial"/>
                <a:cs typeface="Arial"/>
                <a:sym typeface="Arial"/>
              </a:rPr>
              <a:t> Vectors</a:t>
            </a:r>
            <a:r>
              <a:rPr lang="en-US" sz="1000" b="0" i="0" u="none" strike="noStrike" cap="none" dirty="0">
                <a:solidFill>
                  <a:srgbClr val="000000"/>
                </a:solidFill>
                <a:latin typeface="Arial"/>
                <a:ea typeface="Arial"/>
                <a:cs typeface="Arial"/>
                <a:sym typeface="Arial"/>
              </a:rPr>
              <a:t>. 2022;15(1):292. doi:10.1186/s13071-022-05404-6.</a:t>
            </a:r>
          </a:p>
          <a:p>
            <a:pPr marL="228600" indent="-228600">
              <a:buSzPts val="1000"/>
              <a:buFont typeface="+mj-lt"/>
              <a:buAutoNum type="arabicPeriod"/>
            </a:pPr>
            <a:r>
              <a:rPr lang="en-US" sz="1000" b="0" i="0" u="none" strike="noStrike" cap="none" dirty="0">
                <a:solidFill>
                  <a:srgbClr val="2A2A2A"/>
                </a:solidFill>
                <a:latin typeface="Arial"/>
                <a:ea typeface="Arial"/>
                <a:cs typeface="Arial"/>
                <a:sym typeface="Arial"/>
              </a:rPr>
              <a:t>Serigne M. Ndiaye and others, Polio Outbreak Among Nomads in Chad: Outbreak Response and Lessons Learned, </a:t>
            </a:r>
            <a:r>
              <a:rPr lang="en-US" sz="1000" b="0" i="1" u="none" strike="noStrike" cap="none" dirty="0">
                <a:solidFill>
                  <a:srgbClr val="2A2A2A"/>
                </a:solidFill>
                <a:latin typeface="Arial"/>
                <a:ea typeface="Arial"/>
                <a:cs typeface="Arial"/>
                <a:sym typeface="Arial"/>
              </a:rPr>
              <a:t>The Journal of Infectious Diseases</a:t>
            </a:r>
            <a:r>
              <a:rPr lang="en-US" sz="1000" b="0" i="0" u="none" strike="noStrike" cap="none" dirty="0">
                <a:solidFill>
                  <a:srgbClr val="2A2A2A"/>
                </a:solidFill>
                <a:latin typeface="Arial"/>
                <a:ea typeface="Arial"/>
                <a:cs typeface="Arial"/>
                <a:sym typeface="Arial"/>
              </a:rPr>
              <a:t>, Volume 210, Issue suppl_1, November 2014, Pages S74–S84, </a:t>
            </a:r>
            <a:r>
              <a:rPr lang="en-US" sz="1000" b="0" i="0" u="sng" strike="noStrike" cap="none" dirty="0">
                <a:solidFill>
                  <a:srgbClr val="006FB7"/>
                </a:solidFill>
                <a:latin typeface="Arial"/>
                <a:ea typeface="Arial"/>
                <a:cs typeface="Arial"/>
                <a:sym typeface="Arial"/>
                <a:hlinkClick r:id="rId9">
                  <a:extLst>
                    <a:ext uri="{A12FA001-AC4F-418D-AE19-62706E023703}">
                      <ahyp:hlinkClr xmlns:ahyp="http://schemas.microsoft.com/office/drawing/2018/hyperlinkcolor" val="tx"/>
                    </a:ext>
                  </a:extLst>
                </a:hlinkClick>
              </a:rPr>
              <a:t>https://doi-org.offcampus.lib.washington.edu/10.1093/infdis/jit564</a:t>
            </a:r>
            <a:r>
              <a:rPr lang="en-US" sz="1000" b="0" i="0" u="sng" strike="noStrike" cap="none" dirty="0">
                <a:solidFill>
                  <a:srgbClr val="006FB7"/>
                </a:solidFill>
                <a:latin typeface="Arial"/>
                <a:ea typeface="Arial"/>
                <a:cs typeface="Arial"/>
                <a:sym typeface="Arial"/>
              </a:rPr>
              <a:t>.</a:t>
            </a:r>
          </a:p>
          <a:p>
            <a:pPr marL="228600" marR="0" lvl="0" indent="-228600" algn="l" rtl="0">
              <a:lnSpc>
                <a:spcPct val="100000"/>
              </a:lnSpc>
              <a:spcBef>
                <a:spcPts val="0"/>
              </a:spcBef>
              <a:spcAft>
                <a:spcPts val="0"/>
              </a:spcAft>
              <a:buClr>
                <a:srgbClr val="000000"/>
              </a:buClr>
              <a:buSzPts val="1000"/>
              <a:buFont typeface="+mj-lt"/>
              <a:buAutoNum type="arabicPeriod"/>
            </a:pPr>
            <a:r>
              <a:rPr lang="en-US" sz="1000" b="0" i="0" u="none" strike="noStrike" cap="none" dirty="0">
                <a:solidFill>
                  <a:srgbClr val="000000"/>
                </a:solidFill>
                <a:latin typeface="Arial"/>
                <a:ea typeface="Arial"/>
                <a:cs typeface="Arial"/>
                <a:sym typeface="Arial"/>
              </a:rPr>
              <a:t>Ndiaye SM, Ahmed MA, Denson M, et al. Polio Outbreak Among Nomads in Chad: Outbreak Response and Lessons Learned. </a:t>
            </a:r>
            <a:r>
              <a:rPr lang="en-US" sz="1000" b="0" i="1" u="none" strike="noStrike" cap="none" dirty="0">
                <a:solidFill>
                  <a:srgbClr val="000000"/>
                </a:solidFill>
                <a:latin typeface="Arial"/>
                <a:ea typeface="Arial"/>
                <a:cs typeface="Arial"/>
                <a:sym typeface="Arial"/>
              </a:rPr>
              <a:t>The Journal of Infectious Diseases</a:t>
            </a:r>
            <a:r>
              <a:rPr lang="en-US" sz="1000" b="0" i="0" u="none" strike="noStrike" cap="none" dirty="0">
                <a:solidFill>
                  <a:srgbClr val="000000"/>
                </a:solidFill>
                <a:latin typeface="Arial"/>
                <a:ea typeface="Arial"/>
                <a:cs typeface="Arial"/>
                <a:sym typeface="Arial"/>
              </a:rPr>
              <a:t>. 2014;210(suppl_1):S74-S84. doi:10.1093/</a:t>
            </a:r>
            <a:r>
              <a:rPr lang="en-US" sz="1000" b="0" i="0" u="none" strike="noStrike" cap="none" dirty="0" err="1">
                <a:solidFill>
                  <a:srgbClr val="000000"/>
                </a:solidFill>
                <a:latin typeface="Arial"/>
                <a:ea typeface="Arial"/>
                <a:cs typeface="Arial"/>
                <a:sym typeface="Arial"/>
              </a:rPr>
              <a:t>infdis</a:t>
            </a:r>
            <a:r>
              <a:rPr lang="en-US" sz="1000" b="0" i="0" u="none" strike="noStrike" cap="none" dirty="0">
                <a:solidFill>
                  <a:srgbClr val="000000"/>
                </a:solidFill>
                <a:latin typeface="Arial"/>
                <a:ea typeface="Arial"/>
                <a:cs typeface="Arial"/>
                <a:sym typeface="Arial"/>
              </a:rPr>
              <a:t>/jit564.</a:t>
            </a:r>
          </a:p>
          <a:p>
            <a:pPr marL="228600" indent="-228600">
              <a:buSzPts val="1000"/>
              <a:buFont typeface="+mj-lt"/>
              <a:buAutoNum type="arabicPeriod"/>
            </a:pPr>
            <a:r>
              <a:rPr lang="en-US" sz="1000" b="0" i="0" u="none" strike="noStrike" cap="none" dirty="0">
                <a:solidFill>
                  <a:srgbClr val="000000"/>
                </a:solidFill>
                <a:latin typeface="Arial"/>
                <a:ea typeface="Arial"/>
                <a:cs typeface="Arial"/>
                <a:sym typeface="Arial"/>
              </a:rPr>
              <a:t>Stevens A, Gilder ME, Moo P, et al. Folate supplementation to prevent birth abnormalities: evaluating a community-based participatory action plan for refugees and migrant workers on the Thailand-Myanmar border. </a:t>
            </a:r>
            <a:r>
              <a:rPr lang="en-US" sz="1000" b="0" i="1" u="none" strike="noStrike" cap="none" dirty="0">
                <a:solidFill>
                  <a:srgbClr val="000000"/>
                </a:solidFill>
                <a:latin typeface="Arial"/>
                <a:ea typeface="Arial"/>
                <a:cs typeface="Arial"/>
                <a:sym typeface="Arial"/>
              </a:rPr>
              <a:t>Public Health</a:t>
            </a:r>
            <a:r>
              <a:rPr lang="en-US" sz="1000" b="0" i="0" u="none" strike="noStrike" cap="none" dirty="0">
                <a:solidFill>
                  <a:srgbClr val="000000"/>
                </a:solidFill>
                <a:latin typeface="Arial"/>
                <a:ea typeface="Arial"/>
                <a:cs typeface="Arial"/>
                <a:sym typeface="Arial"/>
              </a:rPr>
              <a:t>. 2018;161:83-89. doi:10.1016/j.puhe.2018.04.009.</a:t>
            </a:r>
          </a:p>
          <a:p>
            <a:pPr marL="228600" indent="-228600">
              <a:buSzPts val="1000"/>
              <a:buFont typeface="+mj-lt"/>
              <a:buAutoNum type="arabicPeriod"/>
            </a:pPr>
            <a:endParaRPr lang="en-US" sz="1000" b="0" i="0" u="none" strike="noStrike" cap="none" dirty="0">
              <a:solidFill>
                <a:srgbClr val="006FB7"/>
              </a:solidFill>
              <a:latin typeface="Arial"/>
              <a:ea typeface="Arial"/>
              <a:cs typeface="Arial"/>
              <a:sym typeface="Arial"/>
            </a:endParaRPr>
          </a:p>
          <a:p>
            <a:pPr marL="228600" indent="-228600">
              <a:buSzPts val="1000"/>
              <a:buFont typeface="+mj-lt"/>
              <a:buAutoNum type="arabicPeriod"/>
            </a:pPr>
            <a:endParaRPr lang="en-US" sz="1000" dirty="0"/>
          </a:p>
          <a:p>
            <a:pPr marL="228600" indent="-228600">
              <a:buSzPts val="1000"/>
              <a:buFont typeface="+mj-lt"/>
              <a:buAutoNum type="arabicPeriod"/>
            </a:pPr>
            <a:endParaRPr lang="en-US" sz="1000" b="0" i="0" u="none" strike="noStrike" cap="none" dirty="0">
              <a:solidFill>
                <a:srgbClr val="000000"/>
              </a:solidFill>
              <a:latin typeface="Arial"/>
              <a:ea typeface="Arial"/>
              <a:cs typeface="Arial"/>
              <a:sym typeface="Arial"/>
            </a:endParaRPr>
          </a:p>
          <a:p>
            <a:pPr marL="228600" indent="-228600">
              <a:buSzPts val="1000"/>
              <a:buFont typeface="+mj-lt"/>
              <a:buAutoNum type="arabicPeriod"/>
            </a:pPr>
            <a:endParaRPr lang="en-US" sz="1000" b="0" i="0" u="none" strike="noStrike" cap="none" dirty="0">
              <a:solidFill>
                <a:srgbClr val="000000"/>
              </a:solidFill>
              <a:latin typeface="Arial"/>
              <a:ea typeface="Arial"/>
              <a:cs typeface="Arial"/>
              <a:sym typeface="Arial"/>
            </a:endParaRPr>
          </a:p>
          <a:p>
            <a:pPr marL="228600" indent="-228600">
              <a:buSzPts val="1000"/>
              <a:buFont typeface="Arial"/>
              <a:buAutoNum type="arabicPeriod"/>
            </a:pPr>
            <a:endParaRPr lang="en-US" sz="1000" b="0" i="0" u="none" strike="noStrike" cap="none" dirty="0">
              <a:solidFill>
                <a:srgbClr val="000000"/>
              </a:solidFill>
              <a:latin typeface="Arial"/>
              <a:ea typeface="Arial"/>
              <a:cs typeface="Arial"/>
              <a:sym typeface="Arial"/>
            </a:endParaRPr>
          </a:p>
          <a:p>
            <a:pPr marL="228600" indent="-228600">
              <a:buSzPts val="1000"/>
              <a:buFont typeface="Arial"/>
              <a:buAutoNum type="arabicPeriod"/>
            </a:pPr>
            <a:endParaRPr lang="en-US" sz="1000" dirty="0"/>
          </a:p>
          <a:p>
            <a:pPr marL="228600" indent="-228600">
              <a:buSzPts val="1000"/>
              <a:buFont typeface="Arial"/>
              <a:buAutoNum type="arabicPeriod"/>
            </a:pPr>
            <a:endParaRPr lang="en-US" sz="1000" dirty="0"/>
          </a:p>
          <a:p>
            <a:pPr marL="228600" indent="-228600">
              <a:buSzPts val="1000"/>
              <a:buFont typeface="Arial"/>
              <a:buAutoNum type="arabicPeriod"/>
            </a:pPr>
            <a:endParaRPr lang="en-US" sz="1000" b="0" i="0" u="none" strike="noStrike" cap="none" dirty="0">
              <a:solidFill>
                <a:srgbClr val="000000"/>
              </a:solidFill>
              <a:latin typeface="Arial"/>
              <a:ea typeface="Arial"/>
              <a:cs typeface="Arial"/>
              <a:sym typeface="Arial"/>
            </a:endParaRPr>
          </a:p>
          <a:p>
            <a:pPr marL="228600" indent="-228600">
              <a:buSzPts val="1000"/>
              <a:buFont typeface="Arial"/>
              <a:buAutoNum type="arabicPeriod"/>
            </a:pPr>
            <a:endParaRPr lang="en-US" sz="1000" dirty="0"/>
          </a:p>
          <a:p>
            <a:pPr marL="228600" marR="0" lvl="0" indent="-228600" algn="l" rtl="0">
              <a:lnSpc>
                <a:spcPct val="100000"/>
              </a:lnSpc>
              <a:spcBef>
                <a:spcPts val="0"/>
              </a:spcBef>
              <a:spcAft>
                <a:spcPts val="0"/>
              </a:spcAft>
              <a:buClr>
                <a:srgbClr val="000000"/>
              </a:buClr>
              <a:buSzPts val="1000"/>
              <a:buFont typeface="Arial"/>
              <a:buAutoNum type="arabicPeriod"/>
            </a:pPr>
            <a:endParaRPr lang="en-US" sz="1000" b="0" i="0" u="none" strike="noStrike" cap="none" dirty="0">
              <a:solidFill>
                <a:srgbClr val="333333"/>
              </a:solidFill>
              <a:latin typeface="Arial"/>
              <a:ea typeface="Arial"/>
              <a:cs typeface="Arial"/>
              <a:sym typeface="Arial"/>
            </a:endParaRPr>
          </a:p>
          <a:p>
            <a:pPr marL="228600" indent="-228600">
              <a:buSzPts val="1000"/>
              <a:buFont typeface="Arial"/>
              <a:buAutoNum type="arabicPeriod"/>
            </a:pPr>
            <a:endParaRPr lang="en-US" sz="1000" b="0" i="0" u="none" strike="noStrike" cap="none" dirty="0">
              <a:solidFill>
                <a:srgbClr val="000000"/>
              </a:solidFill>
              <a:latin typeface="Arial"/>
              <a:ea typeface="Arial"/>
              <a:cs typeface="Arial"/>
              <a:sym typeface="Arial"/>
            </a:endParaRPr>
          </a:p>
          <a:p>
            <a:pPr marL="228600" indent="-228600">
              <a:buSzPts val="1000"/>
              <a:buFont typeface="Arial"/>
              <a:buAutoNum type="arabicPeriod"/>
            </a:pPr>
            <a:endParaRPr lang="en-US" sz="1000" dirty="0"/>
          </a:p>
          <a:p>
            <a:pPr marL="228600" indent="-228600">
              <a:buSzPts val="1000"/>
              <a:buFont typeface="Arial"/>
              <a:buAutoNum type="arabicPeriod"/>
            </a:pPr>
            <a:endParaRPr lang="en-US" sz="1000" dirty="0"/>
          </a:p>
          <a:p>
            <a:pPr marL="228600" indent="-228600">
              <a:buSzPts val="1000"/>
              <a:buFont typeface="Arial"/>
              <a:buAutoNum type="arabicPeriod"/>
            </a:pPr>
            <a:endParaRPr lang="en-US" sz="1000" b="0" i="0" u="none" strike="noStrike" cap="none" dirty="0">
              <a:solidFill>
                <a:srgbClr val="000000"/>
              </a:solidFill>
              <a:latin typeface="Arial"/>
              <a:ea typeface="Arial"/>
              <a:cs typeface="Arial"/>
              <a:sym typeface="Arial"/>
            </a:endParaRPr>
          </a:p>
          <a:p>
            <a:pPr marL="228600" indent="-228600">
              <a:buSzPts val="1000"/>
              <a:buFont typeface="Arial"/>
              <a:buAutoNum type="arabicPeriod"/>
            </a:pPr>
            <a:endParaRPr lang="en-US" sz="1000" dirty="0"/>
          </a:p>
          <a:p>
            <a:pPr marL="228600" marR="0" lvl="0" indent="-228600" algn="l" rtl="0">
              <a:lnSpc>
                <a:spcPct val="100000"/>
              </a:lnSpc>
              <a:spcBef>
                <a:spcPts val="0"/>
              </a:spcBef>
              <a:spcAft>
                <a:spcPts val="0"/>
              </a:spcAft>
              <a:buClr>
                <a:srgbClr val="000000"/>
              </a:buClr>
              <a:buSzPts val="1000"/>
              <a:buFont typeface="Arial"/>
              <a:buAutoNum type="arabicPeriod"/>
            </a:pPr>
            <a:endParaRPr lang="en-US" sz="1000" b="0" i="0" u="none" strike="noStrike" cap="none" dirty="0">
              <a:solidFill>
                <a:srgbClr val="333333"/>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000"/>
              <a:buFont typeface="Arial"/>
              <a:buAutoNum type="arabicPeriod"/>
            </a:pPr>
            <a:endParaRPr lang="en-US" sz="1000" b="0" i="0" u="sng"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3843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cxnSp>
        <p:nvCxnSpPr>
          <p:cNvPr id="335" name="Google Shape;335;p16"/>
          <p:cNvCxnSpPr>
            <a:endCxn id="336" idx="1"/>
          </p:cNvCxnSpPr>
          <p:nvPr/>
        </p:nvCxnSpPr>
        <p:spPr>
          <a:xfrm rot="10800000" flipH="1">
            <a:off x="179937" y="270823"/>
            <a:ext cx="2904900" cy="13500"/>
          </a:xfrm>
          <a:prstGeom prst="straightConnector1">
            <a:avLst/>
          </a:prstGeom>
          <a:noFill/>
          <a:ln w="12700" cap="flat" cmpd="sng">
            <a:solidFill>
              <a:schemeClr val="dk1"/>
            </a:solidFill>
            <a:prstDash val="solid"/>
            <a:miter lim="800000"/>
            <a:headEnd type="none" w="sm" len="sm"/>
            <a:tailEnd type="none" w="sm" len="sm"/>
          </a:ln>
        </p:spPr>
      </p:cxnSp>
      <p:cxnSp>
        <p:nvCxnSpPr>
          <p:cNvPr id="337" name="Google Shape;337;p16"/>
          <p:cNvCxnSpPr>
            <a:stCxn id="336" idx="3"/>
          </p:cNvCxnSpPr>
          <p:nvPr/>
        </p:nvCxnSpPr>
        <p:spPr>
          <a:xfrm>
            <a:off x="4687737" y="270823"/>
            <a:ext cx="2898300" cy="0"/>
          </a:xfrm>
          <a:prstGeom prst="straightConnector1">
            <a:avLst/>
          </a:prstGeom>
          <a:noFill/>
          <a:ln w="12700" cap="flat" cmpd="sng">
            <a:solidFill>
              <a:schemeClr val="dk1"/>
            </a:solidFill>
            <a:prstDash val="solid"/>
            <a:miter lim="800000"/>
            <a:headEnd type="none" w="sm" len="sm"/>
            <a:tailEnd type="none" w="sm" len="sm"/>
          </a:ln>
        </p:spPr>
      </p:cxnSp>
      <p:sp>
        <p:nvSpPr>
          <p:cNvPr id="336" name="Google Shape;336;p16"/>
          <p:cNvSpPr txBox="1"/>
          <p:nvPr/>
        </p:nvSpPr>
        <p:spPr>
          <a:xfrm>
            <a:off x="3084837" y="95923"/>
            <a:ext cx="1602900" cy="349800"/>
          </a:xfrm>
          <a:prstGeom prst="rect">
            <a:avLst/>
          </a:prstGeom>
          <a:noFill/>
          <a:ln>
            <a:noFill/>
          </a:ln>
        </p:spPr>
        <p:txBody>
          <a:bodyPr spcFirstLastPara="1" wrap="square" lIns="102600" tIns="51275" rIns="102600" bIns="512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REFERENCES</a:t>
            </a:r>
            <a:endParaRPr sz="1600" b="0" i="0" u="none" strike="noStrike" cap="none" dirty="0">
              <a:solidFill>
                <a:schemeClr val="dk1"/>
              </a:solidFill>
              <a:latin typeface="Arial"/>
              <a:ea typeface="Arial"/>
              <a:cs typeface="Arial"/>
              <a:sym typeface="Arial"/>
            </a:endParaRPr>
          </a:p>
        </p:txBody>
      </p:sp>
      <p:sp>
        <p:nvSpPr>
          <p:cNvPr id="338" name="Google Shape;338;p16"/>
          <p:cNvSpPr/>
          <p:nvPr/>
        </p:nvSpPr>
        <p:spPr>
          <a:xfrm>
            <a:off x="3252792" y="9329449"/>
            <a:ext cx="1288200" cy="4575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2600" tIns="51275" rIns="102600" bIns="512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Quattrocento Sans"/>
              <a:ea typeface="Quattrocento Sans"/>
              <a:cs typeface="Quattrocento Sans"/>
              <a:sym typeface="Quattrocento Sans"/>
            </a:endParaRPr>
          </a:p>
        </p:txBody>
      </p:sp>
      <p:cxnSp>
        <p:nvCxnSpPr>
          <p:cNvPr id="339" name="Google Shape;339;p16"/>
          <p:cNvCxnSpPr/>
          <p:nvPr/>
        </p:nvCxnSpPr>
        <p:spPr>
          <a:xfrm>
            <a:off x="204504" y="9558077"/>
            <a:ext cx="7405800" cy="0"/>
          </a:xfrm>
          <a:prstGeom prst="straightConnector1">
            <a:avLst/>
          </a:prstGeom>
          <a:noFill/>
          <a:ln>
            <a:noFill/>
          </a:ln>
        </p:spPr>
      </p:cxnSp>
      <p:cxnSp>
        <p:nvCxnSpPr>
          <p:cNvPr id="340" name="Google Shape;340;p16"/>
          <p:cNvCxnSpPr/>
          <p:nvPr/>
        </p:nvCxnSpPr>
        <p:spPr>
          <a:xfrm>
            <a:off x="183216" y="9811628"/>
            <a:ext cx="7405800" cy="0"/>
          </a:xfrm>
          <a:prstGeom prst="straightConnector1">
            <a:avLst/>
          </a:prstGeom>
          <a:noFill/>
          <a:ln w="9525" cap="flat" cmpd="sng">
            <a:solidFill>
              <a:srgbClr val="DEDEDE"/>
            </a:solidFill>
            <a:prstDash val="solid"/>
            <a:miter lim="800000"/>
            <a:headEnd type="none" w="sm" len="sm"/>
            <a:tailEnd type="none" w="sm" len="sm"/>
          </a:ln>
        </p:spPr>
      </p:cxnSp>
      <p:pic>
        <p:nvPicPr>
          <p:cNvPr id="341" name="Google Shape;341;p16"/>
          <p:cNvPicPr preferRelativeResize="0"/>
          <p:nvPr/>
        </p:nvPicPr>
        <p:blipFill rotWithShape="1">
          <a:blip r:embed="rId3">
            <a:alphaModFix/>
          </a:blip>
          <a:srcRect t="31397" b="34968"/>
          <a:stretch/>
        </p:blipFill>
        <p:spPr>
          <a:xfrm>
            <a:off x="2832089" y="9689847"/>
            <a:ext cx="2016258" cy="287705"/>
          </a:xfrm>
          <a:prstGeom prst="rect">
            <a:avLst/>
          </a:prstGeom>
          <a:noFill/>
          <a:ln>
            <a:noFill/>
          </a:ln>
        </p:spPr>
      </p:pic>
      <p:sp>
        <p:nvSpPr>
          <p:cNvPr id="342" name="Google Shape;342;p16"/>
          <p:cNvSpPr txBox="1"/>
          <p:nvPr/>
        </p:nvSpPr>
        <p:spPr>
          <a:xfrm>
            <a:off x="70116" y="514981"/>
            <a:ext cx="7632000" cy="46162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000"/>
            </a:pP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087131D3-A3D6-84F6-F774-3D1BC670815C}"/>
              </a:ext>
            </a:extLst>
          </p:cNvPr>
          <p:cNvSpPr txBox="1"/>
          <p:nvPr/>
        </p:nvSpPr>
        <p:spPr>
          <a:xfrm>
            <a:off x="171252" y="514981"/>
            <a:ext cx="7497612" cy="7171194"/>
          </a:xfrm>
          <a:prstGeom prst="rect">
            <a:avLst/>
          </a:prstGeom>
          <a:noFill/>
        </p:spPr>
        <p:txBody>
          <a:bodyPr wrap="square">
            <a:spAutoFit/>
          </a:bodyPr>
          <a:lstStyle/>
          <a:p>
            <a:pPr marL="228600" indent="-228600">
              <a:buSzPts val="1000"/>
              <a:buFont typeface="+mj-lt"/>
              <a:buAutoNum type="arabicPeriod" startAt="23"/>
            </a:pPr>
            <a:r>
              <a:rPr lang="en-US" sz="1000" b="0" i="0" u="none" strike="noStrike" cap="none" dirty="0" err="1">
                <a:solidFill>
                  <a:srgbClr val="000000"/>
                </a:solidFill>
                <a:latin typeface="Arial"/>
                <a:ea typeface="Arial"/>
                <a:cs typeface="Arial"/>
                <a:sym typeface="Arial"/>
              </a:rPr>
              <a:t>Edosomwan</a:t>
            </a:r>
            <a:r>
              <a:rPr lang="en-US" sz="1000" b="0" i="0" u="none" strike="noStrike" cap="none" dirty="0">
                <a:solidFill>
                  <a:srgbClr val="000000"/>
                </a:solidFill>
                <a:latin typeface="Arial"/>
                <a:ea typeface="Arial"/>
                <a:cs typeface="Arial"/>
                <a:sym typeface="Arial"/>
              </a:rPr>
              <a:t> EU, </a:t>
            </a:r>
            <a:r>
              <a:rPr lang="en-US" sz="1000" b="0" i="0" u="none" strike="noStrike" cap="none" dirty="0" err="1">
                <a:solidFill>
                  <a:srgbClr val="000000"/>
                </a:solidFill>
                <a:latin typeface="Arial"/>
                <a:ea typeface="Arial"/>
                <a:cs typeface="Arial"/>
                <a:sym typeface="Arial"/>
              </a:rPr>
              <a:t>Evbuomwan</a:t>
            </a:r>
            <a:r>
              <a:rPr lang="en-US" sz="1000" b="0" i="0" u="none" strike="noStrike" cap="none" dirty="0">
                <a:solidFill>
                  <a:srgbClr val="000000"/>
                </a:solidFill>
                <a:latin typeface="Arial"/>
                <a:ea typeface="Arial"/>
                <a:cs typeface="Arial"/>
                <a:sym typeface="Arial"/>
              </a:rPr>
              <a:t> IO, </a:t>
            </a:r>
            <a:r>
              <a:rPr lang="en-US" sz="1000" b="0" i="0" u="none" strike="noStrike" cap="none" dirty="0" err="1">
                <a:solidFill>
                  <a:srgbClr val="000000"/>
                </a:solidFill>
                <a:latin typeface="Arial"/>
                <a:ea typeface="Arial"/>
                <a:cs typeface="Arial"/>
                <a:sym typeface="Arial"/>
              </a:rPr>
              <a:t>Agbalalah</a:t>
            </a:r>
            <a:r>
              <a:rPr lang="en-US" sz="1000" b="0" i="0" u="none" strike="noStrike" cap="none" dirty="0">
                <a:solidFill>
                  <a:srgbClr val="000000"/>
                </a:solidFill>
                <a:latin typeface="Arial"/>
                <a:ea typeface="Arial"/>
                <a:cs typeface="Arial"/>
                <a:sym typeface="Arial"/>
              </a:rPr>
              <a:t> C, </a:t>
            </a:r>
            <a:r>
              <a:rPr lang="en-US" sz="1000" b="0" i="0" u="none" strike="noStrike" cap="none" dirty="0" err="1">
                <a:solidFill>
                  <a:srgbClr val="000000"/>
                </a:solidFill>
                <a:latin typeface="Arial"/>
                <a:ea typeface="Arial"/>
                <a:cs typeface="Arial"/>
                <a:sym typeface="Arial"/>
              </a:rPr>
              <a:t>Dahunsi</a:t>
            </a:r>
            <a:r>
              <a:rPr lang="en-US" sz="1000" b="0" i="0" u="none" strike="noStrike" cap="none" dirty="0">
                <a:solidFill>
                  <a:srgbClr val="000000"/>
                </a:solidFill>
                <a:latin typeface="Arial"/>
                <a:ea typeface="Arial"/>
                <a:cs typeface="Arial"/>
                <a:sym typeface="Arial"/>
              </a:rPr>
              <a:t> SO, </a:t>
            </a:r>
            <a:r>
              <a:rPr lang="en-US" sz="1000" b="0" i="0" u="none" strike="noStrike" cap="none" dirty="0" err="1">
                <a:solidFill>
                  <a:srgbClr val="000000"/>
                </a:solidFill>
                <a:latin typeface="Arial"/>
                <a:ea typeface="Arial"/>
                <a:cs typeface="Arial"/>
                <a:sym typeface="Arial"/>
              </a:rPr>
              <a:t>Abhulimhen-Iyoha</a:t>
            </a:r>
            <a:r>
              <a:rPr lang="en-US" sz="1000" b="0" i="0" u="none" strike="noStrike" cap="none" dirty="0">
                <a:solidFill>
                  <a:srgbClr val="000000"/>
                </a:solidFill>
                <a:latin typeface="Arial"/>
                <a:ea typeface="Arial"/>
                <a:cs typeface="Arial"/>
                <a:sym typeface="Arial"/>
              </a:rPr>
              <a:t> BI. Malaria coinfection with Neglected Tropical Diseases (NTDs) in children at Internally Displaced Persons (IDP) camp in Benin City, Nigeria. </a:t>
            </a:r>
            <a:r>
              <a:rPr lang="en-US" sz="1000" b="0" i="0" u="none" strike="noStrike" cap="none" dirty="0" err="1">
                <a:solidFill>
                  <a:srgbClr val="000000"/>
                </a:solidFill>
                <a:latin typeface="Arial"/>
                <a:ea typeface="Arial"/>
                <a:cs typeface="Arial"/>
                <a:sym typeface="Arial"/>
              </a:rPr>
              <a:t>Heliyon</a:t>
            </a:r>
            <a:r>
              <a:rPr lang="en-US" sz="1000" b="0" i="0" u="none" strike="noStrike" cap="none" dirty="0">
                <a:solidFill>
                  <a:srgbClr val="000000"/>
                </a:solidFill>
                <a:latin typeface="Arial"/>
                <a:ea typeface="Arial"/>
                <a:cs typeface="Arial"/>
                <a:sym typeface="Arial"/>
              </a:rPr>
              <a:t>. 2020 Aug 5;6(8): e04604. </a:t>
            </a:r>
            <a:r>
              <a:rPr lang="en-US" sz="1000" b="0" i="0" u="none" strike="noStrike" cap="none" dirty="0" err="1">
                <a:solidFill>
                  <a:srgbClr val="000000"/>
                </a:solidFill>
                <a:latin typeface="Arial"/>
                <a:ea typeface="Arial"/>
                <a:cs typeface="Arial"/>
                <a:sym typeface="Arial"/>
              </a:rPr>
              <a:t>doi</a:t>
            </a:r>
            <a:r>
              <a:rPr lang="en-US" sz="1000" b="0" i="0" u="none" strike="noStrike" cap="none" dirty="0">
                <a:solidFill>
                  <a:srgbClr val="000000"/>
                </a:solidFill>
                <a:latin typeface="Arial"/>
                <a:ea typeface="Arial"/>
                <a:cs typeface="Arial"/>
                <a:sym typeface="Arial"/>
              </a:rPr>
              <a:t>: 10.1016/</a:t>
            </a:r>
            <a:r>
              <a:rPr lang="en-US" sz="1000" b="0" i="0" u="none" strike="noStrike" cap="none" dirty="0" err="1">
                <a:solidFill>
                  <a:srgbClr val="000000"/>
                </a:solidFill>
                <a:latin typeface="Arial"/>
                <a:ea typeface="Arial"/>
                <a:cs typeface="Arial"/>
                <a:sym typeface="Arial"/>
              </a:rPr>
              <a:t>j.heliyon</a:t>
            </a:r>
            <a:r>
              <a:rPr lang="en-US" sz="1000" b="0" i="0" u="none" strike="noStrike" cap="none" dirty="0">
                <a:solidFill>
                  <a:srgbClr val="000000"/>
                </a:solidFill>
                <a:latin typeface="Arial"/>
                <a:ea typeface="Arial"/>
                <a:cs typeface="Arial"/>
                <a:sym typeface="Arial"/>
              </a:rPr>
              <a:t>. 2020.e04604. PMID: 32793830; PMCID: PMC7408312.</a:t>
            </a:r>
          </a:p>
          <a:p>
            <a:pPr marL="228600" indent="-228600">
              <a:buSzPts val="1000"/>
              <a:buFont typeface="+mj-lt"/>
              <a:buAutoNum type="arabicPeriod" startAt="23"/>
            </a:pPr>
            <a:r>
              <a:rPr lang="en-US" sz="1000" b="0" i="0" u="none" strike="noStrike" cap="none" dirty="0">
                <a:solidFill>
                  <a:srgbClr val="000000"/>
                </a:solidFill>
                <a:latin typeface="Arial"/>
                <a:ea typeface="Arial"/>
                <a:cs typeface="Arial"/>
                <a:sym typeface="Arial"/>
              </a:rPr>
              <a:t>Nasr Elsheikh M. ‘Because people here are ignorant’: The failure of a community intervention to prevent mycetoma in Sudan. </a:t>
            </a:r>
            <a:r>
              <a:rPr lang="en-US" sz="1000" b="0" i="1" u="none" strike="noStrike" cap="none" dirty="0">
                <a:solidFill>
                  <a:srgbClr val="000000"/>
                </a:solidFill>
                <a:latin typeface="Arial"/>
                <a:ea typeface="Arial"/>
                <a:cs typeface="Arial"/>
                <a:sym typeface="Arial"/>
              </a:rPr>
              <a:t>NIHR Open Res</a:t>
            </a:r>
            <a:r>
              <a:rPr lang="en-US" sz="1000" b="0" i="0" u="none" strike="noStrike" cap="none" dirty="0">
                <a:solidFill>
                  <a:srgbClr val="000000"/>
                </a:solidFill>
                <a:latin typeface="Arial"/>
                <a:ea typeface="Arial"/>
                <a:cs typeface="Arial"/>
                <a:sym typeface="Arial"/>
              </a:rPr>
              <a:t>. Published online 2023. doi:10.3310/nihropenres.13330.1.</a:t>
            </a:r>
          </a:p>
          <a:p>
            <a:pPr marL="228600" indent="-228600">
              <a:buSzPts val="1000"/>
              <a:buFont typeface="+mj-lt"/>
              <a:buAutoNum type="arabicPeriod" startAt="23"/>
            </a:pPr>
            <a:r>
              <a:rPr lang="en-US" sz="1000" b="0" i="0" u="none" strike="noStrike" cap="none" dirty="0" err="1">
                <a:solidFill>
                  <a:srgbClr val="000000"/>
                </a:solidFill>
                <a:latin typeface="Arial"/>
                <a:ea typeface="Arial"/>
                <a:cs typeface="Arial"/>
                <a:sym typeface="Arial"/>
              </a:rPr>
              <a:t>Ommeh</a:t>
            </a:r>
            <a:r>
              <a:rPr lang="en-US" sz="1000" b="0" i="0" u="none" strike="noStrike" cap="none" dirty="0">
                <a:solidFill>
                  <a:srgbClr val="000000"/>
                </a:solidFill>
                <a:latin typeface="Arial"/>
                <a:ea typeface="Arial"/>
                <a:cs typeface="Arial"/>
                <a:sym typeface="Arial"/>
              </a:rPr>
              <a:t> M, </a:t>
            </a:r>
            <a:r>
              <a:rPr lang="en-US" sz="1000" b="0" i="0" u="none" strike="noStrike" cap="none" dirty="0" err="1">
                <a:solidFill>
                  <a:srgbClr val="000000"/>
                </a:solidFill>
                <a:latin typeface="Arial"/>
                <a:ea typeface="Arial"/>
                <a:cs typeface="Arial"/>
                <a:sym typeface="Arial"/>
              </a:rPr>
              <a:t>Fenenga</a:t>
            </a:r>
            <a:r>
              <a:rPr lang="en-US" sz="1000" b="0" i="0" u="none" strike="noStrike" cap="none" dirty="0">
                <a:solidFill>
                  <a:srgbClr val="000000"/>
                </a:solidFill>
                <a:latin typeface="Arial"/>
                <a:ea typeface="Arial"/>
                <a:cs typeface="Arial"/>
                <a:sym typeface="Arial"/>
              </a:rPr>
              <a:t> CJ, </a:t>
            </a:r>
            <a:r>
              <a:rPr lang="en-US" sz="1000" b="0" i="0" u="none" strike="noStrike" cap="none" dirty="0" err="1">
                <a:solidFill>
                  <a:srgbClr val="000000"/>
                </a:solidFill>
                <a:latin typeface="Arial"/>
                <a:ea typeface="Arial"/>
                <a:cs typeface="Arial"/>
                <a:sym typeface="Arial"/>
              </a:rPr>
              <a:t>Hesp</a:t>
            </a:r>
            <a:r>
              <a:rPr lang="en-US" sz="1000" b="0" i="0" u="none" strike="noStrike" cap="none" dirty="0">
                <a:solidFill>
                  <a:srgbClr val="000000"/>
                </a:solidFill>
                <a:latin typeface="Arial"/>
                <a:ea typeface="Arial"/>
                <a:cs typeface="Arial"/>
                <a:sym typeface="Arial"/>
              </a:rPr>
              <a:t> CJ, </a:t>
            </a:r>
            <a:r>
              <a:rPr lang="en-US" sz="1000" b="0" i="0" u="none" strike="noStrike" cap="none" dirty="0" err="1">
                <a:solidFill>
                  <a:srgbClr val="000000"/>
                </a:solidFill>
                <a:latin typeface="Arial"/>
                <a:ea typeface="Arial"/>
                <a:cs typeface="Arial"/>
                <a:sym typeface="Arial"/>
              </a:rPr>
              <a:t>Nzorubara</a:t>
            </a:r>
            <a:r>
              <a:rPr lang="en-US" sz="1000" b="0" i="0" u="none" strike="noStrike" cap="none" dirty="0">
                <a:solidFill>
                  <a:srgbClr val="000000"/>
                </a:solidFill>
                <a:latin typeface="Arial"/>
                <a:ea typeface="Arial"/>
                <a:cs typeface="Arial"/>
                <a:sym typeface="Arial"/>
              </a:rPr>
              <a:t> D, Rinke de Wit TF. Using mobile transport vouchers to improve access to skilled delivery. </a:t>
            </a:r>
            <a:r>
              <a:rPr lang="en-US" sz="1000" b="0" i="1" u="none" strike="noStrike" cap="none" dirty="0">
                <a:solidFill>
                  <a:srgbClr val="000000"/>
                </a:solidFill>
                <a:latin typeface="Arial"/>
                <a:ea typeface="Arial"/>
                <a:cs typeface="Arial"/>
                <a:sym typeface="Arial"/>
              </a:rPr>
              <a:t>Rural Remote Health</a:t>
            </a:r>
            <a:r>
              <a:rPr lang="en-US" sz="1000" b="0" i="0" u="none" strike="noStrike" cap="none" dirty="0">
                <a:solidFill>
                  <a:srgbClr val="000000"/>
                </a:solidFill>
                <a:latin typeface="Arial"/>
                <a:ea typeface="Arial"/>
                <a:cs typeface="Arial"/>
                <a:sym typeface="Arial"/>
              </a:rPr>
              <a:t>. 2019;19(1):4577. doi:10.22605/RRH4577.</a:t>
            </a:r>
          </a:p>
          <a:p>
            <a:pPr marL="228600" indent="-228600">
              <a:buSzPts val="1000"/>
              <a:buFont typeface="+mj-lt"/>
              <a:buAutoNum type="arabicPeriod" startAt="23"/>
            </a:pPr>
            <a:r>
              <a:rPr lang="en-US" sz="1000" b="0" i="0" u="none" strike="noStrike" cap="none" dirty="0">
                <a:solidFill>
                  <a:srgbClr val="000000"/>
                </a:solidFill>
                <a:latin typeface="Arial"/>
                <a:ea typeface="Arial"/>
                <a:cs typeface="Arial"/>
                <a:sym typeface="Arial"/>
              </a:rPr>
              <a:t>Steinman L, van Pelt M, Hen H, et al. Can mHealth and eHealth improve management of diabetes and hypertension in a hard-to-reach population? —lessons learned from a process evaluation of digital health to support a peer educator model in Cambodia using the RE-AIM framework. </a:t>
            </a:r>
            <a:r>
              <a:rPr lang="en-US" sz="1000" b="0" i="1" u="none" strike="noStrike" cap="none" dirty="0" err="1">
                <a:solidFill>
                  <a:srgbClr val="000000"/>
                </a:solidFill>
                <a:latin typeface="Arial"/>
                <a:ea typeface="Arial"/>
                <a:cs typeface="Arial"/>
                <a:sym typeface="Arial"/>
              </a:rPr>
              <a:t>Mhealth</a:t>
            </a:r>
            <a:r>
              <a:rPr lang="en-US" sz="1000" b="0" i="0" u="none" strike="noStrike" cap="none" dirty="0">
                <a:solidFill>
                  <a:srgbClr val="000000"/>
                </a:solidFill>
                <a:latin typeface="Arial"/>
                <a:ea typeface="Arial"/>
                <a:cs typeface="Arial"/>
                <a:sym typeface="Arial"/>
              </a:rPr>
              <a:t>. 2020;6:40. doi:10.21037/mhealth-19-249.</a:t>
            </a:r>
            <a:endParaRPr lang="en-US" sz="1000" dirty="0"/>
          </a:p>
          <a:p>
            <a:pPr marL="228600" indent="-228600">
              <a:buSzPts val="1000"/>
              <a:buFont typeface="+mj-lt"/>
              <a:buAutoNum type="arabicPeriod" startAt="23"/>
            </a:pPr>
            <a:r>
              <a:rPr lang="en-US" sz="1000" b="0" i="0" u="none" strike="noStrike" cap="none" dirty="0">
                <a:solidFill>
                  <a:srgbClr val="000000"/>
                </a:solidFill>
                <a:latin typeface="Arial"/>
                <a:ea typeface="Arial"/>
                <a:cs typeface="Arial"/>
                <a:sym typeface="Arial"/>
              </a:rPr>
              <a:t>Lankester F, Davis A, </a:t>
            </a:r>
            <a:r>
              <a:rPr lang="en-US" sz="1000" b="0" i="0" u="none" strike="noStrike" cap="none" dirty="0" err="1">
                <a:solidFill>
                  <a:srgbClr val="000000"/>
                </a:solidFill>
                <a:latin typeface="Arial"/>
                <a:ea typeface="Arial"/>
                <a:cs typeface="Arial"/>
                <a:sym typeface="Arial"/>
              </a:rPr>
              <a:t>Kinung’hi</a:t>
            </a:r>
            <a:r>
              <a:rPr lang="en-US" sz="1000" b="0" i="0" u="none" strike="noStrike" cap="none" dirty="0">
                <a:solidFill>
                  <a:srgbClr val="000000"/>
                </a:solidFill>
                <a:latin typeface="Arial"/>
                <a:ea typeface="Arial"/>
                <a:cs typeface="Arial"/>
                <a:sym typeface="Arial"/>
              </a:rPr>
              <a:t> S, et al. An integrated health delivery platform, targeting soil-transmitted helminths (STH) and canine mediated human rabies, results in cost savings and increased breadth of treatment for STH in remote communities in Tanzania. </a:t>
            </a:r>
            <a:r>
              <a:rPr lang="en-US" sz="1000" b="0" i="1" u="none" strike="noStrike" cap="none" dirty="0">
                <a:solidFill>
                  <a:srgbClr val="000000"/>
                </a:solidFill>
                <a:latin typeface="Arial"/>
                <a:ea typeface="Arial"/>
                <a:cs typeface="Arial"/>
                <a:sym typeface="Arial"/>
              </a:rPr>
              <a:t>BMC Public Health</a:t>
            </a:r>
            <a:r>
              <a:rPr lang="en-US" sz="1000" b="0" i="0" u="none" strike="noStrike" cap="none" dirty="0">
                <a:solidFill>
                  <a:srgbClr val="000000"/>
                </a:solidFill>
                <a:latin typeface="Arial"/>
                <a:ea typeface="Arial"/>
                <a:cs typeface="Arial"/>
                <a:sym typeface="Arial"/>
              </a:rPr>
              <a:t>. 2019;19:1398. doi:10.1186/s12889-019-7737-6.</a:t>
            </a:r>
          </a:p>
          <a:p>
            <a:pPr marL="228600" indent="-228600">
              <a:buSzPts val="1000"/>
              <a:buFont typeface="+mj-lt"/>
              <a:buAutoNum type="arabicPeriod" startAt="23"/>
            </a:pPr>
            <a:r>
              <a:rPr lang="en-US" sz="1000" b="0" i="0" u="none" strike="noStrike" cap="none" dirty="0">
                <a:solidFill>
                  <a:srgbClr val="000000"/>
                </a:solidFill>
                <a:latin typeface="Arial"/>
                <a:ea typeface="Arial"/>
                <a:cs typeface="Arial"/>
                <a:sym typeface="Arial"/>
              </a:rPr>
              <a:t>9789240049482_eng.pdf. Accessed July 6, 2023. </a:t>
            </a:r>
            <a:r>
              <a:rPr lang="en-US" sz="10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https://iris.paho.org/bitstream/handle/10665.2/56404/9789240049482_eng.pdf?sequence=1</a:t>
            </a:r>
            <a:r>
              <a:rPr lang="en-US" sz="1000" b="0" i="0" u="sng" strike="noStrike" cap="none" dirty="0">
                <a:solidFill>
                  <a:srgbClr val="000000"/>
                </a:solidFill>
                <a:latin typeface="Arial"/>
                <a:ea typeface="Arial"/>
                <a:cs typeface="Arial"/>
                <a:sym typeface="Arial"/>
              </a:rPr>
              <a:t>.</a:t>
            </a:r>
          </a:p>
          <a:p>
            <a:pPr marL="228600" indent="-228600">
              <a:buSzPts val="1000"/>
              <a:buFont typeface="+mj-lt"/>
              <a:buAutoNum type="arabicPeriod" startAt="23"/>
            </a:pPr>
            <a:r>
              <a:rPr lang="en-US" sz="1000" b="0" i="0" u="none" strike="noStrike" cap="none" dirty="0" err="1">
                <a:solidFill>
                  <a:srgbClr val="000000"/>
                </a:solidFill>
                <a:latin typeface="Arial"/>
                <a:ea typeface="Arial"/>
                <a:cs typeface="Arial"/>
                <a:sym typeface="Arial"/>
              </a:rPr>
              <a:t>Sonneveld</a:t>
            </a:r>
            <a:r>
              <a:rPr lang="en-US" sz="1000" b="0" i="0" u="none" strike="noStrike" cap="none" dirty="0">
                <a:solidFill>
                  <a:srgbClr val="000000"/>
                </a:solidFill>
                <a:latin typeface="Arial"/>
                <a:ea typeface="Arial"/>
                <a:cs typeface="Arial"/>
                <a:sym typeface="Arial"/>
              </a:rPr>
              <a:t> BGJS, Keyzer MA, </a:t>
            </a:r>
            <a:r>
              <a:rPr lang="en-US" sz="1000" b="0" i="0" u="none" strike="noStrike" cap="none" dirty="0" err="1">
                <a:solidFill>
                  <a:srgbClr val="000000"/>
                </a:solidFill>
                <a:latin typeface="Arial"/>
                <a:ea typeface="Arial"/>
                <a:cs typeface="Arial"/>
                <a:sym typeface="Arial"/>
              </a:rPr>
              <a:t>Georgis</a:t>
            </a:r>
            <a:r>
              <a:rPr lang="en-US" sz="1000" b="0" i="0" u="none" strike="noStrike" cap="none" dirty="0">
                <a:solidFill>
                  <a:srgbClr val="000000"/>
                </a:solidFill>
                <a:latin typeface="Arial"/>
                <a:ea typeface="Arial"/>
                <a:cs typeface="Arial"/>
                <a:sym typeface="Arial"/>
              </a:rPr>
              <a:t> K, Pande S, </a:t>
            </a:r>
            <a:r>
              <a:rPr lang="en-US" sz="1000" b="0" i="0" u="none" strike="noStrike" cap="none" dirty="0" err="1">
                <a:solidFill>
                  <a:srgbClr val="000000"/>
                </a:solidFill>
                <a:latin typeface="Arial"/>
                <a:ea typeface="Arial"/>
                <a:cs typeface="Arial"/>
                <a:sym typeface="Arial"/>
              </a:rPr>
              <a:t>Seid</a:t>
            </a:r>
            <a:r>
              <a:rPr lang="en-US" sz="1000" b="0" i="0" u="none" strike="noStrike" cap="none" dirty="0">
                <a:solidFill>
                  <a:srgbClr val="000000"/>
                </a:solidFill>
                <a:latin typeface="Arial"/>
                <a:ea typeface="Arial"/>
                <a:cs typeface="Arial"/>
                <a:sym typeface="Arial"/>
              </a:rPr>
              <a:t> Ali A, </a:t>
            </a:r>
            <a:r>
              <a:rPr lang="en-US" sz="1000" b="0" i="0" u="none" strike="noStrike" cap="none" dirty="0" err="1">
                <a:solidFill>
                  <a:srgbClr val="000000"/>
                </a:solidFill>
                <a:latin typeface="Arial"/>
                <a:ea typeface="Arial"/>
                <a:cs typeface="Arial"/>
                <a:sym typeface="Arial"/>
              </a:rPr>
              <a:t>Takele</a:t>
            </a:r>
            <a:r>
              <a:rPr lang="en-US" sz="1000" b="0" i="0" u="none" strike="noStrike" cap="none" dirty="0">
                <a:solidFill>
                  <a:srgbClr val="000000"/>
                </a:solidFill>
                <a:latin typeface="Arial"/>
                <a:ea typeface="Arial"/>
                <a:cs typeface="Arial"/>
                <a:sym typeface="Arial"/>
              </a:rPr>
              <a:t> A. Following the Afar: Using remote tracking systems to analyze pastoralists’ trekking routes. </a:t>
            </a:r>
            <a:r>
              <a:rPr lang="en-US" sz="1000" b="0" i="1" u="none" strike="noStrike" cap="none" dirty="0">
                <a:solidFill>
                  <a:srgbClr val="000000"/>
                </a:solidFill>
                <a:latin typeface="Arial"/>
                <a:ea typeface="Arial"/>
                <a:cs typeface="Arial"/>
                <a:sym typeface="Arial"/>
              </a:rPr>
              <a:t>Journal of Arid Environments</a:t>
            </a:r>
            <a:r>
              <a:rPr lang="en-US" sz="1000" b="0" i="0" u="none" strike="noStrike" cap="none" dirty="0">
                <a:solidFill>
                  <a:srgbClr val="000000"/>
                </a:solidFill>
                <a:latin typeface="Arial"/>
                <a:ea typeface="Arial"/>
                <a:cs typeface="Arial"/>
                <a:sym typeface="Arial"/>
              </a:rPr>
              <a:t>. 2009;73(11):1046-1050. doi:10.1016/j.jaridenv.2009.05.001</a:t>
            </a:r>
          </a:p>
          <a:p>
            <a:pPr marL="228600" indent="-228600">
              <a:buSzPts val="1000"/>
              <a:buFont typeface="+mj-lt"/>
              <a:buAutoNum type="arabicPeriod" startAt="23"/>
            </a:pPr>
            <a:r>
              <a:rPr lang="en-US" sz="1000" kern="100" dirty="0">
                <a:effectLst/>
                <a:latin typeface="Arial" panose="020B0604020202020204" pitchFamily="34" charset="0"/>
                <a:ea typeface="Calibri" panose="020F0502020204030204" pitchFamily="34" charset="0"/>
                <a:cs typeface="Arial" panose="020B0604020202020204" pitchFamily="34" charset="0"/>
              </a:rPr>
              <a:t>Lemoine JF, Desormeaux AM, </a:t>
            </a:r>
            <a:r>
              <a:rPr lang="en-US" sz="1000" kern="100" dirty="0" err="1">
                <a:effectLst/>
                <a:latin typeface="Arial" panose="020B0604020202020204" pitchFamily="34" charset="0"/>
                <a:ea typeface="Calibri" panose="020F0502020204030204" pitchFamily="34" charset="0"/>
                <a:cs typeface="Arial" panose="020B0604020202020204" pitchFamily="34" charset="0"/>
              </a:rPr>
              <a:t>Monestime</a:t>
            </a:r>
            <a:r>
              <a:rPr lang="en-US" sz="1000" kern="100" dirty="0">
                <a:effectLst/>
                <a:latin typeface="Arial" panose="020B0604020202020204" pitchFamily="34" charset="0"/>
                <a:ea typeface="Calibri" panose="020F0502020204030204" pitchFamily="34" charset="0"/>
                <a:cs typeface="Arial" panose="020B0604020202020204" pitchFamily="34" charset="0"/>
              </a:rPr>
              <a:t> F, et al. Controlling Neglected Tropical Diseases (NTDs) in Haiti: Implementation Strategies and Evidence of Their Success. </a:t>
            </a:r>
            <a:r>
              <a:rPr lang="en-US" sz="1000" i="1" kern="100" dirty="0">
                <a:effectLst/>
                <a:latin typeface="Arial" panose="020B0604020202020204" pitchFamily="34" charset="0"/>
                <a:ea typeface="Calibri" panose="020F0502020204030204" pitchFamily="34" charset="0"/>
                <a:cs typeface="Arial" panose="020B0604020202020204" pitchFamily="34" charset="0"/>
              </a:rPr>
              <a:t>PLOS Neglected Tropical Diseases</a:t>
            </a:r>
            <a:r>
              <a:rPr lang="en-US" sz="1000" kern="100" dirty="0">
                <a:effectLst/>
                <a:latin typeface="Arial" panose="020B0604020202020204" pitchFamily="34" charset="0"/>
                <a:ea typeface="Calibri" panose="020F0502020204030204" pitchFamily="34" charset="0"/>
                <a:cs typeface="Arial" panose="020B0604020202020204" pitchFamily="34" charset="0"/>
              </a:rPr>
              <a:t>. 2016;10(10):e0004954. doi:10.1371/journal.pntd.0004954</a:t>
            </a:r>
          </a:p>
          <a:p>
            <a:pPr marL="228600" indent="-228600">
              <a:buSzPts val="1000"/>
              <a:buFont typeface="+mj-lt"/>
              <a:buAutoNum type="arabicPeriod" startAt="23"/>
            </a:pPr>
            <a:r>
              <a:rPr lang="en-US" sz="1000" b="0" i="0" u="none" strike="noStrike" cap="none" dirty="0">
                <a:solidFill>
                  <a:srgbClr val="212121"/>
                </a:solidFill>
                <a:latin typeface="Arial"/>
                <a:ea typeface="Arial"/>
                <a:cs typeface="Arial"/>
                <a:sym typeface="Arial"/>
              </a:rPr>
              <a:t>Hastings J. RUMOURS, RIOTS AND THE REJECTION OF MASS DRUG ADMINISTRATION FOR THE TREATMENT OF SCHISTOSOMIASIS IN MOROGORO, TANZANIA. J </a:t>
            </a:r>
            <a:r>
              <a:rPr lang="en-US" sz="1000" b="0" i="0" u="none" strike="noStrike" cap="none" dirty="0" err="1">
                <a:solidFill>
                  <a:srgbClr val="212121"/>
                </a:solidFill>
                <a:latin typeface="Arial"/>
                <a:ea typeface="Arial"/>
                <a:cs typeface="Arial"/>
                <a:sym typeface="Arial"/>
              </a:rPr>
              <a:t>Biosoc</a:t>
            </a:r>
            <a:r>
              <a:rPr lang="en-US" sz="1000" b="0" i="0" u="none" strike="noStrike" cap="none" dirty="0">
                <a:solidFill>
                  <a:srgbClr val="212121"/>
                </a:solidFill>
                <a:latin typeface="Arial"/>
                <a:ea typeface="Arial"/>
                <a:cs typeface="Arial"/>
                <a:sym typeface="Arial"/>
              </a:rPr>
              <a:t> Sci. 2016 Sep;48 Suppl 1:S16-39. </a:t>
            </a:r>
            <a:r>
              <a:rPr lang="en-US" sz="1000" b="0" i="0" u="none" strike="noStrike" cap="none" dirty="0" err="1">
                <a:solidFill>
                  <a:srgbClr val="212121"/>
                </a:solidFill>
                <a:latin typeface="Arial"/>
                <a:ea typeface="Arial"/>
                <a:cs typeface="Arial"/>
                <a:sym typeface="Arial"/>
              </a:rPr>
              <a:t>doi</a:t>
            </a:r>
            <a:r>
              <a:rPr lang="en-US" sz="1000" b="0" i="0" u="none" strike="noStrike" cap="none" dirty="0">
                <a:solidFill>
                  <a:srgbClr val="212121"/>
                </a:solidFill>
                <a:latin typeface="Arial"/>
                <a:ea typeface="Arial"/>
                <a:cs typeface="Arial"/>
                <a:sym typeface="Arial"/>
              </a:rPr>
              <a:t>: 10.1017/S0021932016000018. PMID: 27428064.</a:t>
            </a:r>
          </a:p>
          <a:p>
            <a:pPr marL="228600" indent="-228600">
              <a:buSzPts val="1000"/>
              <a:buFont typeface="+mj-lt"/>
              <a:buAutoNum type="arabicPeriod" startAt="23"/>
            </a:pPr>
            <a:endParaRPr lang="en-US" sz="1000" dirty="0"/>
          </a:p>
          <a:p>
            <a:pPr marL="228600" indent="-228600">
              <a:buSzPts val="1000"/>
              <a:buFont typeface="+mj-lt"/>
              <a:buAutoNum type="arabicPeriod" startAt="23"/>
            </a:pPr>
            <a:endParaRPr lang="en-US" sz="1000" b="0" i="0" u="none" strike="noStrike" cap="none" dirty="0">
              <a:solidFill>
                <a:srgbClr val="000000"/>
              </a:solidFill>
              <a:latin typeface="Arial"/>
              <a:ea typeface="Arial"/>
              <a:cs typeface="Arial"/>
              <a:sym typeface="Arial"/>
            </a:endParaRPr>
          </a:p>
          <a:p>
            <a:pPr marL="228600" indent="-228600">
              <a:buSzPts val="1000"/>
              <a:buFont typeface="+mj-lt"/>
              <a:buAutoNum type="arabicPeriod" startAt="23"/>
            </a:pPr>
            <a:endParaRPr lang="en-US" sz="1000" dirty="0"/>
          </a:p>
          <a:p>
            <a:pPr marL="228600" indent="-228600">
              <a:buSzPts val="1000"/>
              <a:buFont typeface="+mj-lt"/>
              <a:buAutoNum type="arabicPeriod" startAt="23"/>
            </a:pPr>
            <a:endParaRPr lang="en-US" sz="1000" b="0" i="0" u="none" strike="noStrike" cap="none" dirty="0">
              <a:solidFill>
                <a:srgbClr val="000000"/>
              </a:solidFill>
              <a:latin typeface="Arial"/>
              <a:ea typeface="Arial"/>
              <a:cs typeface="Arial"/>
              <a:sym typeface="Arial"/>
            </a:endParaRPr>
          </a:p>
          <a:p>
            <a:pPr marL="228600" indent="-228600">
              <a:buSzPts val="1000"/>
              <a:buFont typeface="+mj-lt"/>
              <a:buAutoNum type="arabicPeriod" startAt="23"/>
            </a:pPr>
            <a:endParaRPr lang="en-US" sz="1000" b="0" i="0" u="none" strike="noStrike" cap="none" dirty="0">
              <a:solidFill>
                <a:srgbClr val="000000"/>
              </a:solidFill>
              <a:latin typeface="Arial"/>
              <a:ea typeface="Arial"/>
              <a:cs typeface="Arial"/>
              <a:sym typeface="Arial"/>
            </a:endParaRPr>
          </a:p>
          <a:p>
            <a:pPr marL="228600" indent="-228600">
              <a:buSzPts val="1000"/>
              <a:buFont typeface="+mj-lt"/>
              <a:buAutoNum type="arabicPeriod" startAt="23"/>
            </a:pPr>
            <a:endParaRPr lang="en-US" sz="1000" b="0" i="0" u="none" strike="noStrike" cap="none" dirty="0">
              <a:solidFill>
                <a:srgbClr val="000000"/>
              </a:solidFill>
              <a:latin typeface="Arial"/>
              <a:ea typeface="Arial"/>
              <a:cs typeface="Arial"/>
              <a:sym typeface="Arial"/>
            </a:endParaRPr>
          </a:p>
          <a:p>
            <a:pPr marL="228600" indent="-228600">
              <a:buSzPts val="1000"/>
              <a:buFont typeface="+mj-lt"/>
              <a:buAutoNum type="arabicPeriod" startAt="23"/>
            </a:pPr>
            <a:endParaRPr lang="en-US" sz="1000" b="0" i="0" u="none" strike="noStrike" cap="none" dirty="0">
              <a:solidFill>
                <a:srgbClr val="006FB7"/>
              </a:solidFill>
              <a:latin typeface="Arial"/>
              <a:ea typeface="Arial"/>
              <a:cs typeface="Arial"/>
              <a:sym typeface="Arial"/>
            </a:endParaRPr>
          </a:p>
          <a:p>
            <a:pPr marL="228600" indent="-228600">
              <a:buSzPts val="1000"/>
              <a:buFont typeface="+mj-lt"/>
              <a:buAutoNum type="arabicPeriod" startAt="23"/>
            </a:pPr>
            <a:endParaRPr lang="en-US" sz="1000" dirty="0"/>
          </a:p>
          <a:p>
            <a:pPr marL="228600" indent="-228600">
              <a:buSzPts val="1000"/>
              <a:buFont typeface="+mj-lt"/>
              <a:buAutoNum type="arabicPeriod" startAt="23"/>
            </a:pPr>
            <a:endParaRPr lang="en-US" sz="1000" b="0" i="0" u="none" strike="noStrike" cap="none" dirty="0">
              <a:solidFill>
                <a:srgbClr val="000000"/>
              </a:solidFill>
              <a:latin typeface="Arial"/>
              <a:ea typeface="Arial"/>
              <a:cs typeface="Arial"/>
              <a:sym typeface="Arial"/>
            </a:endParaRPr>
          </a:p>
          <a:p>
            <a:pPr marL="228600" indent="-228600">
              <a:buSzPts val="1000"/>
              <a:buFont typeface="+mj-lt"/>
              <a:buAutoNum type="arabicPeriod" startAt="23"/>
            </a:pPr>
            <a:endParaRPr lang="en-US" sz="1000" b="0" i="0" u="none" strike="noStrike" cap="none" dirty="0">
              <a:solidFill>
                <a:srgbClr val="000000"/>
              </a:solidFill>
              <a:latin typeface="Arial"/>
              <a:ea typeface="Arial"/>
              <a:cs typeface="Arial"/>
              <a:sym typeface="Arial"/>
            </a:endParaRPr>
          </a:p>
          <a:p>
            <a:pPr marL="228600" indent="-228600">
              <a:buSzPts val="1000"/>
              <a:buFont typeface="Arial"/>
              <a:buAutoNum type="arabicPeriod" startAt="23"/>
            </a:pPr>
            <a:endParaRPr lang="en-US" sz="1000" b="0" i="0" u="none" strike="noStrike" cap="none" dirty="0">
              <a:solidFill>
                <a:srgbClr val="000000"/>
              </a:solidFill>
              <a:latin typeface="Arial"/>
              <a:ea typeface="Arial"/>
              <a:cs typeface="Arial"/>
              <a:sym typeface="Arial"/>
            </a:endParaRPr>
          </a:p>
          <a:p>
            <a:pPr marL="228600" indent="-228600">
              <a:buSzPts val="1000"/>
              <a:buFont typeface="Arial"/>
              <a:buAutoNum type="arabicPeriod" startAt="23"/>
            </a:pPr>
            <a:endParaRPr lang="en-US" sz="1000" dirty="0"/>
          </a:p>
          <a:p>
            <a:pPr marL="228600" indent="-228600">
              <a:buSzPts val="1000"/>
              <a:buFont typeface="Arial"/>
              <a:buAutoNum type="arabicPeriod" startAt="23"/>
            </a:pPr>
            <a:endParaRPr lang="en-US" sz="1000" dirty="0"/>
          </a:p>
          <a:p>
            <a:pPr marL="228600" indent="-228600">
              <a:buSzPts val="1000"/>
              <a:buFont typeface="Arial"/>
              <a:buAutoNum type="arabicPeriod" startAt="23"/>
            </a:pPr>
            <a:endParaRPr lang="en-US" sz="1000" b="0" i="0" u="none" strike="noStrike" cap="none" dirty="0">
              <a:solidFill>
                <a:srgbClr val="000000"/>
              </a:solidFill>
              <a:latin typeface="Arial"/>
              <a:ea typeface="Arial"/>
              <a:cs typeface="Arial"/>
              <a:sym typeface="Arial"/>
            </a:endParaRPr>
          </a:p>
          <a:p>
            <a:pPr marL="228600" indent="-228600">
              <a:buSzPts val="1000"/>
              <a:buFont typeface="Arial"/>
              <a:buAutoNum type="arabicPeriod" startAt="23"/>
            </a:pPr>
            <a:endParaRPr lang="en-US" sz="1000" dirty="0"/>
          </a:p>
          <a:p>
            <a:pPr marL="228600" marR="0" lvl="0" indent="-228600" algn="l" rtl="0">
              <a:lnSpc>
                <a:spcPct val="100000"/>
              </a:lnSpc>
              <a:spcBef>
                <a:spcPts val="0"/>
              </a:spcBef>
              <a:spcAft>
                <a:spcPts val="0"/>
              </a:spcAft>
              <a:buClr>
                <a:srgbClr val="000000"/>
              </a:buClr>
              <a:buSzPts val="1000"/>
              <a:buFont typeface="Arial"/>
              <a:buAutoNum type="arabicPeriod" startAt="23"/>
            </a:pPr>
            <a:endParaRPr lang="en-US" sz="1000" b="0" i="0" u="none" strike="noStrike" cap="none" dirty="0">
              <a:solidFill>
                <a:srgbClr val="333333"/>
              </a:solidFill>
              <a:latin typeface="Arial"/>
              <a:ea typeface="Arial"/>
              <a:cs typeface="Arial"/>
              <a:sym typeface="Arial"/>
            </a:endParaRPr>
          </a:p>
          <a:p>
            <a:pPr marL="228600" indent="-228600">
              <a:buSzPts val="1000"/>
              <a:buFont typeface="Arial"/>
              <a:buAutoNum type="arabicPeriod" startAt="23"/>
            </a:pPr>
            <a:endParaRPr lang="en-US" sz="1000" b="0" i="0" u="none" strike="noStrike" cap="none" dirty="0">
              <a:solidFill>
                <a:srgbClr val="000000"/>
              </a:solidFill>
              <a:latin typeface="Arial"/>
              <a:ea typeface="Arial"/>
              <a:cs typeface="Arial"/>
              <a:sym typeface="Arial"/>
            </a:endParaRPr>
          </a:p>
          <a:p>
            <a:pPr marL="228600" indent="-228600">
              <a:buSzPts val="1000"/>
              <a:buFont typeface="Arial"/>
              <a:buAutoNum type="arabicPeriod" startAt="23"/>
            </a:pPr>
            <a:endParaRPr lang="en-US" sz="1000" dirty="0"/>
          </a:p>
          <a:p>
            <a:pPr marL="228600" indent="-228600">
              <a:buSzPts val="1000"/>
              <a:buFont typeface="Arial"/>
              <a:buAutoNum type="arabicPeriod" startAt="23"/>
            </a:pPr>
            <a:endParaRPr lang="en-US" sz="1000" dirty="0"/>
          </a:p>
          <a:p>
            <a:pPr marL="228600" indent="-228600">
              <a:buSzPts val="1000"/>
              <a:buFont typeface="Arial"/>
              <a:buAutoNum type="arabicPeriod" startAt="23"/>
            </a:pPr>
            <a:endParaRPr lang="en-US" sz="1000" b="0" i="0" u="none" strike="noStrike" cap="none" dirty="0">
              <a:solidFill>
                <a:srgbClr val="000000"/>
              </a:solidFill>
              <a:latin typeface="Arial"/>
              <a:ea typeface="Arial"/>
              <a:cs typeface="Arial"/>
              <a:sym typeface="Arial"/>
            </a:endParaRPr>
          </a:p>
          <a:p>
            <a:pPr marL="228600" indent="-228600">
              <a:buSzPts val="1000"/>
              <a:buFont typeface="Arial"/>
              <a:buAutoNum type="arabicPeriod" startAt="23"/>
            </a:pPr>
            <a:endParaRPr lang="en-US" sz="1000" dirty="0"/>
          </a:p>
          <a:p>
            <a:pPr marL="228600" marR="0" lvl="0" indent="-228600" algn="l" rtl="0">
              <a:lnSpc>
                <a:spcPct val="100000"/>
              </a:lnSpc>
              <a:spcBef>
                <a:spcPts val="0"/>
              </a:spcBef>
              <a:spcAft>
                <a:spcPts val="0"/>
              </a:spcAft>
              <a:buClr>
                <a:srgbClr val="000000"/>
              </a:buClr>
              <a:buSzPts val="1000"/>
              <a:buFont typeface="Arial"/>
              <a:buAutoNum type="arabicPeriod" startAt="23"/>
            </a:pPr>
            <a:endParaRPr lang="en-US" sz="1000" b="0" i="0" u="none" strike="noStrike" cap="none" dirty="0">
              <a:solidFill>
                <a:srgbClr val="333333"/>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000"/>
              <a:buFont typeface="Arial"/>
              <a:buAutoNum type="arabicPeriod" startAt="23"/>
            </a:pPr>
            <a:endParaRPr lang="en-US" sz="1000" b="0" i="0" u="sng"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3381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Google Shape;106;g2573b8cd3f2_0_0"/>
          <p:cNvGrpSpPr/>
          <p:nvPr/>
        </p:nvGrpSpPr>
        <p:grpSpPr>
          <a:xfrm>
            <a:off x="87326" y="6411855"/>
            <a:ext cx="7574148" cy="4487737"/>
            <a:chOff x="87208" y="5053685"/>
            <a:chExt cx="6683268" cy="4079761"/>
          </a:xfrm>
        </p:grpSpPr>
        <p:grpSp>
          <p:nvGrpSpPr>
            <p:cNvPr id="107" name="Google Shape;107;g2573b8cd3f2_0_0"/>
            <p:cNvGrpSpPr/>
            <p:nvPr/>
          </p:nvGrpSpPr>
          <p:grpSpPr>
            <a:xfrm>
              <a:off x="402344" y="8631085"/>
              <a:ext cx="4517342" cy="502361"/>
              <a:chOff x="3303800" y="3592338"/>
              <a:chExt cx="3754128" cy="420773"/>
            </a:xfrm>
          </p:grpSpPr>
          <p:sp>
            <p:nvSpPr>
              <p:cNvPr id="108" name="Google Shape;108;g2573b8cd3f2_0_0"/>
              <p:cNvSpPr txBox="1"/>
              <p:nvPr/>
            </p:nvSpPr>
            <p:spPr>
              <a:xfrm>
                <a:off x="3303800" y="3599711"/>
                <a:ext cx="1705200" cy="413400"/>
              </a:xfrm>
              <a:prstGeom prst="rect">
                <a:avLst/>
              </a:prstGeom>
              <a:noFill/>
              <a:ln>
                <a:noFill/>
              </a:ln>
            </p:spPr>
            <p:txBody>
              <a:bodyPr spcFirstLastPara="1" wrap="square" lIns="76950" tIns="38475" rIns="76950" bIns="38475" anchor="t" anchorCtr="0">
                <a:noAutofit/>
              </a:bodyPr>
              <a:lstStyle/>
              <a:p>
                <a:pPr marL="190500" marR="0" lvl="0" indent="-101600" algn="l" rtl="0">
                  <a:lnSpc>
                    <a:spcPct val="100000"/>
                  </a:lnSpc>
                  <a:spcBef>
                    <a:spcPts val="0"/>
                  </a:spcBef>
                  <a:spcAft>
                    <a:spcPts val="0"/>
                  </a:spcAft>
                  <a:buClr>
                    <a:srgbClr val="A5A5A5"/>
                  </a:buClr>
                  <a:buSzPts val="1300"/>
                  <a:buFont typeface="Arial"/>
                  <a:buNone/>
                </a:pPr>
                <a:endParaRPr sz="1300" b="0" i="0" u="none" strike="noStrike" cap="none">
                  <a:solidFill>
                    <a:srgbClr val="424242"/>
                  </a:solidFill>
                  <a:latin typeface="Arial"/>
                  <a:ea typeface="Arial"/>
                  <a:cs typeface="Arial"/>
                  <a:sym typeface="Arial"/>
                </a:endParaRPr>
              </a:p>
            </p:txBody>
          </p:sp>
          <p:sp>
            <p:nvSpPr>
              <p:cNvPr id="109" name="Google Shape;109;g2573b8cd3f2_0_0"/>
              <p:cNvSpPr txBox="1"/>
              <p:nvPr/>
            </p:nvSpPr>
            <p:spPr>
              <a:xfrm>
                <a:off x="5348228" y="3592338"/>
                <a:ext cx="1709700" cy="413400"/>
              </a:xfrm>
              <a:prstGeom prst="rect">
                <a:avLst/>
              </a:prstGeom>
              <a:noFill/>
              <a:ln>
                <a:noFill/>
              </a:ln>
            </p:spPr>
            <p:txBody>
              <a:bodyPr spcFirstLastPara="1" wrap="square" lIns="76950" tIns="38475" rIns="76950" bIns="38475" anchor="t" anchorCtr="0">
                <a:noAutofit/>
              </a:bodyPr>
              <a:lstStyle/>
              <a:p>
                <a:pPr marL="190500" marR="0" lvl="0" indent="-88900" algn="l" rtl="0">
                  <a:lnSpc>
                    <a:spcPct val="100000"/>
                  </a:lnSpc>
                  <a:spcBef>
                    <a:spcPts val="0"/>
                  </a:spcBef>
                  <a:spcAft>
                    <a:spcPts val="0"/>
                  </a:spcAft>
                  <a:buClr>
                    <a:srgbClr val="A5A5A5"/>
                  </a:buClr>
                  <a:buSzPts val="1600"/>
                  <a:buFont typeface="Arial"/>
                  <a:buNone/>
                </a:pPr>
                <a:endParaRPr sz="1600" b="0" i="0" u="none" strike="noStrike" cap="none">
                  <a:solidFill>
                    <a:srgbClr val="424242"/>
                  </a:solidFill>
                  <a:latin typeface="Arial"/>
                  <a:ea typeface="Arial"/>
                  <a:cs typeface="Arial"/>
                  <a:sym typeface="Arial"/>
                </a:endParaRPr>
              </a:p>
            </p:txBody>
          </p:sp>
        </p:grpSp>
        <p:sp>
          <p:nvSpPr>
            <p:cNvPr id="110" name="Google Shape;110;g2573b8cd3f2_0_0"/>
            <p:cNvSpPr txBox="1"/>
            <p:nvPr/>
          </p:nvSpPr>
          <p:spPr>
            <a:xfrm>
              <a:off x="2292208" y="5053685"/>
              <a:ext cx="2273400" cy="318000"/>
            </a:xfrm>
            <a:prstGeom prst="rect">
              <a:avLst/>
            </a:prstGeom>
            <a:noFill/>
            <a:ln>
              <a:noFill/>
            </a:ln>
          </p:spPr>
          <p:txBody>
            <a:bodyPr spcFirstLastPara="1" wrap="square" lIns="102600" tIns="51275" rIns="102600" bIns="51275" anchor="t" anchorCtr="0">
              <a:spAutoFit/>
            </a:bodyPr>
            <a:lstStyle/>
            <a:p>
              <a:pPr marL="0" marR="0" lvl="0" indent="0" algn="ctr" rtl="0">
                <a:lnSpc>
                  <a:spcPct val="100000"/>
                </a:lnSpc>
                <a:spcBef>
                  <a:spcPts val="0"/>
                </a:spcBef>
                <a:spcAft>
                  <a:spcPts val="0"/>
                </a:spcAft>
                <a:buClr>
                  <a:srgbClr val="002653"/>
                </a:buClr>
                <a:buSzPts val="1600"/>
                <a:buFont typeface="Arial"/>
                <a:buNone/>
              </a:pPr>
              <a:r>
                <a:rPr lang="en-US" sz="1600" b="1" i="0" u="none" strike="noStrike" cap="none" dirty="0">
                  <a:solidFill>
                    <a:srgbClr val="002653"/>
                  </a:solidFill>
                  <a:latin typeface="Arial"/>
                  <a:ea typeface="Arial"/>
                  <a:cs typeface="Arial"/>
                  <a:sym typeface="Arial"/>
                </a:rPr>
                <a:t>METHODS</a:t>
              </a:r>
              <a:endParaRPr sz="1600" b="0" i="0" u="none" strike="noStrike" cap="none" dirty="0">
                <a:solidFill>
                  <a:srgbClr val="000000"/>
                </a:solidFill>
                <a:latin typeface="Arial"/>
                <a:ea typeface="Arial"/>
                <a:cs typeface="Arial"/>
                <a:sym typeface="Arial"/>
              </a:endParaRPr>
            </a:p>
          </p:txBody>
        </p:sp>
        <p:cxnSp>
          <p:nvCxnSpPr>
            <p:cNvPr id="111" name="Google Shape;111;g2573b8cd3f2_0_0"/>
            <p:cNvCxnSpPr/>
            <p:nvPr/>
          </p:nvCxnSpPr>
          <p:spPr>
            <a:xfrm>
              <a:off x="87208" y="5212685"/>
              <a:ext cx="2755500" cy="7200"/>
            </a:xfrm>
            <a:prstGeom prst="straightConnector1">
              <a:avLst/>
            </a:prstGeom>
            <a:noFill/>
            <a:ln w="12700" cap="flat" cmpd="sng">
              <a:solidFill>
                <a:schemeClr val="dk1"/>
              </a:solidFill>
              <a:prstDash val="solid"/>
              <a:miter lim="800000"/>
              <a:headEnd type="none" w="sm" len="sm"/>
              <a:tailEnd type="none" w="sm" len="sm"/>
            </a:ln>
          </p:spPr>
        </p:cxnSp>
        <p:cxnSp>
          <p:nvCxnSpPr>
            <p:cNvPr id="112" name="Google Shape;112;g2573b8cd3f2_0_0"/>
            <p:cNvCxnSpPr/>
            <p:nvPr/>
          </p:nvCxnSpPr>
          <p:spPr>
            <a:xfrm>
              <a:off x="4019176" y="5202385"/>
              <a:ext cx="2751300" cy="10500"/>
            </a:xfrm>
            <a:prstGeom prst="straightConnector1">
              <a:avLst/>
            </a:prstGeom>
            <a:noFill/>
            <a:ln w="12700" cap="flat" cmpd="sng">
              <a:solidFill>
                <a:schemeClr val="dk1"/>
              </a:solidFill>
              <a:prstDash val="solid"/>
              <a:miter lim="800000"/>
              <a:headEnd type="none" w="sm" len="sm"/>
              <a:tailEnd type="none" w="sm" len="sm"/>
            </a:ln>
          </p:spPr>
        </p:cxnSp>
      </p:grpSp>
      <p:pic>
        <p:nvPicPr>
          <p:cNvPr id="113" name="Google Shape;113;g2573b8cd3f2_0_0"/>
          <p:cNvPicPr preferRelativeResize="0"/>
          <p:nvPr/>
        </p:nvPicPr>
        <p:blipFill rotWithShape="1">
          <a:blip r:embed="rId3">
            <a:alphaModFix/>
          </a:blip>
          <a:srcRect/>
          <a:stretch/>
        </p:blipFill>
        <p:spPr>
          <a:xfrm>
            <a:off x="52150" y="730150"/>
            <a:ext cx="3827350" cy="2550570"/>
          </a:xfrm>
          <a:prstGeom prst="rect">
            <a:avLst/>
          </a:prstGeom>
          <a:noFill/>
          <a:ln>
            <a:noFill/>
          </a:ln>
        </p:spPr>
      </p:pic>
      <p:sp>
        <p:nvSpPr>
          <p:cNvPr id="114" name="Google Shape;114;g2573b8cd3f2_0_0"/>
          <p:cNvSpPr/>
          <p:nvPr/>
        </p:nvSpPr>
        <p:spPr>
          <a:xfrm>
            <a:off x="3954200" y="2179875"/>
            <a:ext cx="370800" cy="428100"/>
          </a:xfrm>
          <a:prstGeom prst="ellipse">
            <a:avLst/>
          </a:prstGeom>
          <a:solidFill>
            <a:schemeClr val="accent1"/>
          </a:solidFill>
          <a:ln w="12700" cap="flat" cmpd="sng">
            <a:solidFill>
              <a:srgbClr val="001A3C"/>
            </a:solidFill>
            <a:prstDash val="solid"/>
            <a:miter lim="800000"/>
            <a:headEnd type="none" w="sm" len="sm"/>
            <a:tailEnd type="none" w="sm" len="sm"/>
          </a:ln>
        </p:spPr>
        <p:txBody>
          <a:bodyPr spcFirstLastPara="1" wrap="square" lIns="102600" tIns="51275" rIns="102600" bIns="5127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2</a:t>
            </a:r>
            <a:endParaRPr sz="1600" b="0" i="0" u="none" strike="noStrike" cap="none">
              <a:solidFill>
                <a:srgbClr val="000000"/>
              </a:solidFill>
              <a:latin typeface="Arial"/>
              <a:ea typeface="Arial"/>
              <a:cs typeface="Arial"/>
              <a:sym typeface="Arial"/>
            </a:endParaRPr>
          </a:p>
        </p:txBody>
      </p:sp>
      <p:sp>
        <p:nvSpPr>
          <p:cNvPr id="115" name="Google Shape;115;g2573b8cd3f2_0_0"/>
          <p:cNvSpPr/>
          <p:nvPr/>
        </p:nvSpPr>
        <p:spPr>
          <a:xfrm>
            <a:off x="3954200" y="1113075"/>
            <a:ext cx="370800" cy="428100"/>
          </a:xfrm>
          <a:prstGeom prst="ellipse">
            <a:avLst/>
          </a:prstGeom>
          <a:solidFill>
            <a:schemeClr val="accent1"/>
          </a:solidFill>
          <a:ln w="12700" cap="flat" cmpd="sng">
            <a:solidFill>
              <a:srgbClr val="001A3C"/>
            </a:solidFill>
            <a:prstDash val="solid"/>
            <a:miter lim="800000"/>
            <a:headEnd type="none" w="sm" len="sm"/>
            <a:tailEnd type="none" w="sm" len="sm"/>
          </a:ln>
        </p:spPr>
        <p:txBody>
          <a:bodyPr spcFirstLastPara="1" wrap="square" lIns="102600" tIns="51275" rIns="102600" bIns="5127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1</a:t>
            </a:r>
            <a:endParaRPr sz="1600" b="0" i="0" u="none" strike="noStrike" cap="none">
              <a:solidFill>
                <a:srgbClr val="000000"/>
              </a:solidFill>
              <a:latin typeface="Arial"/>
              <a:ea typeface="Arial"/>
              <a:cs typeface="Arial"/>
              <a:sym typeface="Arial"/>
            </a:endParaRPr>
          </a:p>
        </p:txBody>
      </p:sp>
      <p:sp>
        <p:nvSpPr>
          <p:cNvPr id="116" name="Google Shape;116;g2573b8cd3f2_0_0"/>
          <p:cNvSpPr txBox="1"/>
          <p:nvPr/>
        </p:nvSpPr>
        <p:spPr>
          <a:xfrm>
            <a:off x="0" y="3618400"/>
            <a:ext cx="7770900" cy="1015800"/>
          </a:xfrm>
          <a:prstGeom prst="rect">
            <a:avLst/>
          </a:prstGeom>
          <a:noFill/>
          <a:ln>
            <a:noFill/>
          </a:ln>
        </p:spPr>
        <p:txBody>
          <a:bodyPr spcFirstLastPara="1" wrap="square" lIns="91425" tIns="91425" rIns="91425" bIns="91425" anchor="t" anchorCtr="0">
            <a:spAutoFit/>
          </a:bodyPr>
          <a:lstStyle/>
          <a:p>
            <a:pPr marL="457200" marR="0" lvl="0" indent="0" algn="l" rtl="0">
              <a:lnSpc>
                <a:spcPct val="9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Who are these “hard-to-reach populations” in NTD?</a:t>
            </a:r>
            <a:endParaRPr sz="1200" b="0" i="0" u="none" strike="noStrike" cap="none" dirty="0">
              <a:solidFill>
                <a:srgbClr val="000000"/>
              </a:solidFill>
              <a:latin typeface="Arial"/>
              <a:ea typeface="Arial"/>
              <a:cs typeface="Arial"/>
              <a:sym typeface="Arial"/>
            </a:endParaRPr>
          </a:p>
          <a:p>
            <a:pPr marL="457200" marR="0" lvl="0" indent="0" algn="l" rtl="0">
              <a:lnSpc>
                <a:spcPct val="9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457200" marR="0" lvl="0" indent="0" algn="l" rtl="0">
              <a:lnSpc>
                <a:spcPct val="9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Who is being missed in reach and why?</a:t>
            </a:r>
            <a:endParaRPr sz="1200" b="0" i="0" u="none" strike="noStrike" cap="none" dirty="0">
              <a:solidFill>
                <a:srgbClr val="000000"/>
              </a:solidFill>
              <a:latin typeface="Arial"/>
              <a:ea typeface="Arial"/>
              <a:cs typeface="Arial"/>
              <a:sym typeface="Arial"/>
            </a:endParaRPr>
          </a:p>
          <a:p>
            <a:pPr marL="457200" marR="0" lvl="0" indent="0" algn="l" rtl="0">
              <a:lnSpc>
                <a:spcPct val="9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457200" marR="0" lvl="0" indent="0" algn="l" rtl="0">
              <a:lnSpc>
                <a:spcPct val="9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What interventions have proven promising in reaching these “hard-to-reach populations”?</a:t>
            </a:r>
            <a:endParaRPr sz="2000" b="0" i="0" u="none" strike="noStrike" cap="none" dirty="0">
              <a:solidFill>
                <a:srgbClr val="000000"/>
              </a:solidFill>
              <a:latin typeface="Arial"/>
              <a:ea typeface="Arial"/>
              <a:cs typeface="Arial"/>
              <a:sym typeface="Arial"/>
            </a:endParaRPr>
          </a:p>
        </p:txBody>
      </p:sp>
      <p:sp>
        <p:nvSpPr>
          <p:cNvPr id="117" name="Google Shape;117;g2573b8cd3f2_0_0"/>
          <p:cNvSpPr txBox="1"/>
          <p:nvPr/>
        </p:nvSpPr>
        <p:spPr>
          <a:xfrm>
            <a:off x="-11800" y="4877125"/>
            <a:ext cx="7772400" cy="16623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Neglected tropical diseases (NTDs) are a group of preventable and treatable parasitic, viral, bacterial, fungal, and non-communicable diseases that affect more than one billion people globally</a:t>
            </a:r>
            <a:r>
              <a:rPr lang="en-US" sz="1200" b="1" i="0" u="none" strike="noStrike" cap="none" baseline="30000" dirty="0">
                <a:solidFill>
                  <a:srgbClr val="000000"/>
                </a:solidFill>
                <a:latin typeface="Arial"/>
                <a:ea typeface="Arial"/>
                <a:cs typeface="Arial"/>
                <a:sym typeface="Arial"/>
              </a:rPr>
              <a:t>1</a:t>
            </a:r>
            <a:r>
              <a:rPr lang="en-US" sz="1200" b="0"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accent3">
                    <a:lumMod val="10000"/>
                  </a:schemeClr>
                </a:solidFill>
                <a:latin typeface="Arial"/>
                <a:ea typeface="Arial"/>
                <a:cs typeface="Arial"/>
                <a:sym typeface="Arial"/>
              </a:rPr>
              <a:t>Of the twenty (20) NTDs in the world, five (5) account for the largest burden of disease and can be targeted with safe and effective medicine.</a:t>
            </a:r>
            <a:endParaRPr sz="1200" b="0" i="0" u="none" strike="noStrike" cap="none" dirty="0">
              <a:solidFill>
                <a:schemeClr val="accent3">
                  <a:lumMod val="10000"/>
                </a:schemeClr>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To achieve elimination targets, it is critical to identify </a:t>
            </a:r>
            <a:r>
              <a:rPr lang="en-US" sz="1200" b="1" i="0" u="none" strike="noStrike" cap="none" dirty="0">
                <a:solidFill>
                  <a:srgbClr val="000000"/>
                </a:solidFill>
                <a:latin typeface="Arial"/>
                <a:ea typeface="Arial"/>
                <a:cs typeface="Arial"/>
                <a:sym typeface="Arial"/>
              </a:rPr>
              <a:t>hard-to-reach populations</a:t>
            </a:r>
            <a:r>
              <a:rPr lang="en-US" sz="1200" b="0" i="0" u="none" strike="noStrike" cap="none" dirty="0">
                <a:solidFill>
                  <a:srgbClr val="000000"/>
                </a:solidFill>
                <a:latin typeface="Arial"/>
                <a:ea typeface="Arial"/>
                <a:cs typeface="Arial"/>
                <a:sym typeface="Arial"/>
              </a:rPr>
              <a:t>, assess the barriers hindering uptake of NTD programs and explore optimal channels for expanding coverage.</a:t>
            </a:r>
            <a:endParaRPr sz="1200" b="0" i="0" u="none" strike="noStrike" cap="none" dirty="0">
              <a:solidFill>
                <a:srgbClr val="000000"/>
              </a:solidFill>
              <a:latin typeface="Arial"/>
              <a:ea typeface="Arial"/>
              <a:cs typeface="Arial"/>
              <a:sym typeface="Arial"/>
            </a:endParaRPr>
          </a:p>
        </p:txBody>
      </p:sp>
      <p:sp>
        <p:nvSpPr>
          <p:cNvPr id="118" name="Google Shape;118;g2573b8cd3f2_0_0"/>
          <p:cNvSpPr/>
          <p:nvPr/>
        </p:nvSpPr>
        <p:spPr>
          <a:xfrm>
            <a:off x="189702" y="5538075"/>
            <a:ext cx="205800" cy="2127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19" name="Google Shape;119;g2573b8cd3f2_0_0"/>
          <p:cNvSpPr/>
          <p:nvPr/>
        </p:nvSpPr>
        <p:spPr>
          <a:xfrm>
            <a:off x="189711" y="4318864"/>
            <a:ext cx="205800" cy="212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20" name="Google Shape;120;g2573b8cd3f2_0_0"/>
          <p:cNvSpPr/>
          <p:nvPr/>
        </p:nvSpPr>
        <p:spPr>
          <a:xfrm>
            <a:off x="189711" y="4014064"/>
            <a:ext cx="205800" cy="212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21" name="Google Shape;121;g2573b8cd3f2_0_0"/>
          <p:cNvSpPr/>
          <p:nvPr/>
        </p:nvSpPr>
        <p:spPr>
          <a:xfrm>
            <a:off x="189711" y="5004664"/>
            <a:ext cx="205800" cy="2127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22" name="Google Shape;122;g2573b8cd3f2_0_0"/>
          <p:cNvSpPr/>
          <p:nvPr/>
        </p:nvSpPr>
        <p:spPr>
          <a:xfrm>
            <a:off x="189711" y="3709264"/>
            <a:ext cx="205800" cy="212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grpSp>
        <p:nvGrpSpPr>
          <p:cNvPr id="123" name="Google Shape;123;g2573b8cd3f2_0_0"/>
          <p:cNvGrpSpPr/>
          <p:nvPr/>
        </p:nvGrpSpPr>
        <p:grpSpPr>
          <a:xfrm>
            <a:off x="67000" y="6697201"/>
            <a:ext cx="603600" cy="3260655"/>
            <a:chOff x="393192" y="3699484"/>
            <a:chExt cx="603600" cy="2842520"/>
          </a:xfrm>
        </p:grpSpPr>
        <p:sp>
          <p:nvSpPr>
            <p:cNvPr id="124" name="Google Shape;124;g2573b8cd3f2_0_0"/>
            <p:cNvSpPr/>
            <p:nvPr/>
          </p:nvSpPr>
          <p:spPr>
            <a:xfrm rot="5400000">
              <a:off x="201192" y="4043884"/>
              <a:ext cx="993600" cy="304800"/>
            </a:xfrm>
            <a:prstGeom prst="rect">
              <a:avLst/>
            </a:prstGeom>
            <a:solidFill>
              <a:srgbClr val="FFFFFF"/>
            </a:solidFill>
            <a:ln w="12700" cap="flat" cmpd="sng">
              <a:solidFill>
                <a:srgbClr val="0026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000"/>
                <a:buFont typeface="Arial"/>
                <a:buNone/>
              </a:pPr>
              <a:r>
                <a:rPr lang="en-US" sz="1000" b="1" i="0" u="none" strike="noStrike" cap="none">
                  <a:solidFill>
                    <a:srgbClr val="171616"/>
                  </a:solidFill>
                </a:rPr>
                <a:t>Literature </a:t>
              </a:r>
              <a:r>
                <a:rPr lang="en-US" sz="1000" b="1">
                  <a:solidFill>
                    <a:srgbClr val="171616"/>
                  </a:solidFill>
                </a:rPr>
                <a:t>Re</a:t>
              </a:r>
              <a:r>
                <a:rPr lang="en-US" sz="1000" b="1" i="0" u="none" strike="noStrike" cap="none">
                  <a:solidFill>
                    <a:srgbClr val="171616"/>
                  </a:solidFill>
                </a:rPr>
                <a:t>view</a:t>
              </a:r>
              <a:endParaRPr sz="1000" b="1" i="0" u="none" strike="noStrike" cap="none">
                <a:solidFill>
                  <a:srgbClr val="171616"/>
                </a:solidFill>
                <a:latin typeface="Calibri"/>
                <a:ea typeface="Calibri"/>
                <a:cs typeface="Calibri"/>
                <a:sym typeface="Calibri"/>
              </a:endParaRPr>
            </a:p>
          </p:txBody>
        </p:sp>
        <p:sp>
          <p:nvSpPr>
            <p:cNvPr id="125" name="Google Shape;125;g2573b8cd3f2_0_0"/>
            <p:cNvSpPr/>
            <p:nvPr/>
          </p:nvSpPr>
          <p:spPr>
            <a:xfrm>
              <a:off x="393192" y="5384604"/>
              <a:ext cx="603600" cy="1157400"/>
            </a:xfrm>
            <a:prstGeom prst="downArrow">
              <a:avLst>
                <a:gd name="adj1" fmla="val 50000"/>
                <a:gd name="adj2" fmla="val 50000"/>
              </a:avLst>
            </a:prstGeom>
            <a:solidFill>
              <a:srgbClr val="002653"/>
            </a:solidFill>
            <a:ln w="12700" cap="flat" cmpd="sng">
              <a:solidFill>
                <a:srgbClr val="00265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g2573b8cd3f2_0_0"/>
            <p:cNvSpPr txBox="1"/>
            <p:nvPr/>
          </p:nvSpPr>
          <p:spPr>
            <a:xfrm rot="5400000">
              <a:off x="288092" y="5833420"/>
              <a:ext cx="813600" cy="301800"/>
            </a:xfrm>
            <a:prstGeom prst="rect">
              <a:avLst/>
            </a:prstGeom>
            <a:no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000000"/>
                </a:buClr>
                <a:buSzPts val="1050"/>
                <a:buFont typeface="Arial"/>
                <a:buNone/>
              </a:pPr>
              <a:r>
                <a:rPr lang="en-US" sz="1050" b="1" i="0" u="none" strike="noStrike" cap="none">
                  <a:solidFill>
                    <a:srgbClr val="FFFFFF"/>
                  </a:solidFill>
                  <a:latin typeface="Arial"/>
                  <a:ea typeface="Arial"/>
                  <a:cs typeface="Arial"/>
                  <a:sym typeface="Arial"/>
                </a:rPr>
                <a:t>    </a:t>
              </a:r>
              <a:r>
                <a:rPr lang="en-US" sz="1000" b="1" i="0" u="none" strike="noStrike" cap="none">
                  <a:solidFill>
                    <a:srgbClr val="FFFFFF"/>
                  </a:solidFill>
                  <a:latin typeface="Arial"/>
                  <a:ea typeface="Arial"/>
                  <a:cs typeface="Arial"/>
                  <a:sym typeface="Arial"/>
                </a:rPr>
                <a:t>  SMEs</a:t>
              </a:r>
              <a:endParaRPr sz="1000" b="0" i="0" u="none" strike="noStrike" cap="none">
                <a:solidFill>
                  <a:srgbClr val="000000"/>
                </a:solidFill>
                <a:latin typeface="Arial"/>
                <a:ea typeface="Arial"/>
                <a:cs typeface="Arial"/>
                <a:sym typeface="Arial"/>
              </a:endParaRPr>
            </a:p>
          </p:txBody>
        </p:sp>
        <p:sp>
          <p:nvSpPr>
            <p:cNvPr id="127" name="Google Shape;127;g2573b8cd3f2_0_0"/>
            <p:cNvSpPr/>
            <p:nvPr/>
          </p:nvSpPr>
          <p:spPr>
            <a:xfrm rot="5400000">
              <a:off x="281592" y="4972316"/>
              <a:ext cx="832800" cy="304800"/>
            </a:xfrm>
            <a:prstGeom prst="rect">
              <a:avLst/>
            </a:prstGeom>
            <a:solidFill>
              <a:srgbClr val="0070C0"/>
            </a:solidFill>
            <a:ln w="12700" cap="flat" cmpd="sng">
              <a:solidFill>
                <a:srgbClr val="1576B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200"/>
                <a:buFont typeface="Arial"/>
                <a:buNone/>
              </a:pPr>
              <a:r>
                <a:rPr lang="en-US" sz="1000" b="1" i="0" u="none" strike="noStrike" cap="none" dirty="0">
                  <a:solidFill>
                    <a:srgbClr val="FFFFFF"/>
                  </a:solidFill>
                  <a:latin typeface="Arial"/>
                  <a:ea typeface="Arial"/>
                  <a:cs typeface="Arial"/>
                  <a:sym typeface="Arial"/>
                </a:rPr>
                <a:t>Grey Literature</a:t>
              </a:r>
              <a:endParaRPr sz="1000" b="0" i="0" u="none" strike="noStrike" cap="none" dirty="0">
                <a:solidFill>
                  <a:srgbClr val="000000"/>
                </a:solidFill>
                <a:latin typeface="Arial"/>
                <a:ea typeface="Arial"/>
                <a:cs typeface="Arial"/>
                <a:sym typeface="Arial"/>
              </a:endParaRPr>
            </a:p>
          </p:txBody>
        </p:sp>
      </p:grpSp>
      <p:sp>
        <p:nvSpPr>
          <p:cNvPr id="128" name="Google Shape;128;g2573b8cd3f2_0_0"/>
          <p:cNvSpPr txBox="1"/>
          <p:nvPr/>
        </p:nvSpPr>
        <p:spPr>
          <a:xfrm>
            <a:off x="572013" y="6629963"/>
            <a:ext cx="2787600" cy="144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Arial"/>
                <a:ea typeface="Arial"/>
                <a:cs typeface="Arial"/>
                <a:sym typeface="Arial"/>
              </a:rPr>
              <a:t>Scoping Review of Published Literature</a:t>
            </a:r>
            <a:endParaRPr sz="1100" b="1"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Initial broad search using a comprehensive search string </a:t>
            </a:r>
            <a:endParaRPr sz="1200" b="0" i="1"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Population specific search using different search strings for each target population.</a:t>
            </a:r>
            <a:endParaRPr sz="1200" b="0" i="0" u="none" strike="noStrike" cap="none" dirty="0">
              <a:solidFill>
                <a:srgbClr val="000000"/>
              </a:solidFill>
              <a:latin typeface="Arial"/>
              <a:ea typeface="Arial"/>
              <a:cs typeface="Arial"/>
              <a:sym typeface="Arial"/>
            </a:endParaRPr>
          </a:p>
        </p:txBody>
      </p:sp>
      <p:sp>
        <p:nvSpPr>
          <p:cNvPr id="129" name="Google Shape;129;g2573b8cd3f2_0_0"/>
          <p:cNvSpPr txBox="1"/>
          <p:nvPr/>
        </p:nvSpPr>
        <p:spPr>
          <a:xfrm>
            <a:off x="587210" y="7905529"/>
            <a:ext cx="2787600" cy="11079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424242"/>
              </a:buClr>
              <a:buSzPts val="1600"/>
              <a:buFont typeface="Arial"/>
              <a:buNone/>
            </a:pPr>
            <a:r>
              <a:rPr lang="en-US" sz="1200" b="1" i="0" u="none" strike="noStrike" cap="none" dirty="0">
                <a:solidFill>
                  <a:srgbClr val="000000"/>
                </a:solidFill>
                <a:latin typeface="Arial"/>
                <a:ea typeface="Arial"/>
                <a:cs typeface="Arial"/>
                <a:sym typeface="Arial"/>
              </a:rPr>
              <a:t>Grey Literature</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Reviewed INGO and NGO strategy documents, conference records and toolkits.</a:t>
            </a:r>
            <a:endParaRPr sz="1400" b="0" i="0" u="none" strike="noStrike" cap="none" dirty="0">
              <a:solidFill>
                <a:srgbClr val="000000"/>
              </a:solidFill>
              <a:latin typeface="Calibri"/>
              <a:ea typeface="Calibri"/>
              <a:cs typeface="Calibri"/>
              <a:sym typeface="Calibri"/>
            </a:endParaRPr>
          </a:p>
        </p:txBody>
      </p:sp>
      <p:sp>
        <p:nvSpPr>
          <p:cNvPr id="130" name="Google Shape;130;g2573b8cd3f2_0_0"/>
          <p:cNvSpPr txBox="1"/>
          <p:nvPr/>
        </p:nvSpPr>
        <p:spPr>
          <a:xfrm>
            <a:off x="639710" y="8817100"/>
            <a:ext cx="2682600" cy="11079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424242"/>
              </a:buClr>
              <a:buSzPts val="1600"/>
              <a:buFont typeface="Arial"/>
              <a:buNone/>
            </a:pPr>
            <a:r>
              <a:rPr lang="en-US" sz="1200" b="1" i="0" u="none" strike="noStrike" cap="none" dirty="0">
                <a:solidFill>
                  <a:srgbClr val="000000"/>
                </a:solidFill>
                <a:latin typeface="Arial"/>
                <a:ea typeface="Arial"/>
                <a:cs typeface="Arial"/>
                <a:sym typeface="Arial"/>
              </a:rPr>
              <a:t>Expert Opinions</a:t>
            </a:r>
            <a:endParaRPr sz="1200" b="0" i="0" u="none" strike="noStrike" cap="none" dirty="0">
              <a:solidFill>
                <a:srgbClr val="000000"/>
              </a:solidFill>
              <a:latin typeface="Arial"/>
              <a:ea typeface="Arial"/>
              <a:cs typeface="Arial"/>
              <a:sym typeface="Arial"/>
            </a:endParaRPr>
          </a:p>
          <a:p>
            <a:pPr marL="285750" marR="0" lvl="0" indent="-26035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Eight (8) subject matter experts (SMEs) in hard-to-reach populations for NTDs and non-NTDs.</a:t>
            </a:r>
            <a:endParaRPr sz="1200" b="0" i="0" u="none" strike="noStrike" cap="none" dirty="0">
              <a:solidFill>
                <a:srgbClr val="000000"/>
              </a:solidFill>
              <a:latin typeface="Calibri"/>
              <a:ea typeface="Calibri"/>
              <a:cs typeface="Calibri"/>
              <a:sym typeface="Calibri"/>
            </a:endParaRPr>
          </a:p>
        </p:txBody>
      </p:sp>
      <p:pic>
        <p:nvPicPr>
          <p:cNvPr id="131" name="Google Shape;131;g2573b8cd3f2_0_0"/>
          <p:cNvPicPr preferRelativeResize="0"/>
          <p:nvPr/>
        </p:nvPicPr>
        <p:blipFill rotWithShape="1">
          <a:blip r:embed="rId4">
            <a:alphaModFix/>
          </a:blip>
          <a:srcRect/>
          <a:stretch/>
        </p:blipFill>
        <p:spPr>
          <a:xfrm>
            <a:off x="3291750" y="6892524"/>
            <a:ext cx="4476325" cy="2847975"/>
          </a:xfrm>
          <a:prstGeom prst="rect">
            <a:avLst/>
          </a:prstGeom>
          <a:noFill/>
          <a:ln>
            <a:noFill/>
          </a:ln>
        </p:spPr>
      </p:pic>
      <p:grpSp>
        <p:nvGrpSpPr>
          <p:cNvPr id="132" name="Google Shape;132;g2573b8cd3f2_0_0"/>
          <p:cNvGrpSpPr/>
          <p:nvPr/>
        </p:nvGrpSpPr>
        <p:grpSpPr>
          <a:xfrm>
            <a:off x="1475" y="732189"/>
            <a:ext cx="7770812" cy="4100111"/>
            <a:chOff x="1302" y="564027"/>
            <a:chExt cx="6856800" cy="3727373"/>
          </a:xfrm>
        </p:grpSpPr>
        <p:sp>
          <p:nvSpPr>
            <p:cNvPr id="134" name="Google Shape;134;g2573b8cd3f2_0_0"/>
            <p:cNvSpPr txBox="1"/>
            <p:nvPr/>
          </p:nvSpPr>
          <p:spPr>
            <a:xfrm>
              <a:off x="3816289" y="843650"/>
              <a:ext cx="3017400" cy="2109300"/>
            </a:xfrm>
            <a:prstGeom prst="rect">
              <a:avLst/>
            </a:prstGeom>
            <a:noFill/>
            <a:ln>
              <a:noFill/>
            </a:ln>
          </p:spPr>
          <p:txBody>
            <a:bodyPr spcFirstLastPara="1" wrap="square" lIns="102600" tIns="51275" rIns="102600" bIns="5127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1200" b="0" i="0" u="none" strike="noStrike" cap="none" dirty="0">
                  <a:solidFill>
                    <a:srgbClr val="000000"/>
                  </a:solidFill>
                  <a:latin typeface="Arial"/>
                  <a:ea typeface="Arial"/>
                  <a:cs typeface="Arial"/>
                  <a:sym typeface="Arial"/>
                </a:rPr>
                <a:t>To extract current evidence-based literature on established and potential strategies to engage and tailor NTD interventions for hard-to-reach populations (HTRPs).</a:t>
              </a:r>
              <a:endParaRPr sz="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dirty="0">
                <a:solidFill>
                  <a:srgbClr val="21212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dirty="0">
                <a:solidFill>
                  <a:srgbClr val="21212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1200" b="0" i="0" u="none" strike="noStrike" cap="none" dirty="0">
                  <a:solidFill>
                    <a:srgbClr val="000000"/>
                  </a:solidFill>
                  <a:latin typeface="Arial"/>
                  <a:ea typeface="Arial"/>
                  <a:cs typeface="Arial"/>
                  <a:sym typeface="Arial"/>
                </a:rPr>
                <a:t>To identify optimal channels for delivering services to hard-to-reach populations and extract learnings from other health and non-health areas, strategies used to reach these HTRPs.</a:t>
              </a:r>
              <a:endParaRPr sz="1600" b="0" i="0" u="none" strike="noStrike" cap="none" dirty="0">
                <a:solidFill>
                  <a:srgbClr val="000000"/>
                </a:solidFill>
                <a:latin typeface="Arial"/>
                <a:ea typeface="Arial"/>
                <a:cs typeface="Arial"/>
                <a:sym typeface="Arial"/>
              </a:endParaRPr>
            </a:p>
            <a:p>
              <a:pPr marL="254000" marR="0" lvl="0" indent="-177800" algn="l" rtl="0">
                <a:lnSpc>
                  <a:spcPct val="100000"/>
                </a:lnSpc>
                <a:spcBef>
                  <a:spcPts val="0"/>
                </a:spcBef>
                <a:spcAft>
                  <a:spcPts val="0"/>
                </a:spcAft>
                <a:buClr>
                  <a:schemeClr val="dk1"/>
                </a:buClr>
                <a:buSzPts val="1200"/>
                <a:buFont typeface="Quattrocento Sans"/>
                <a:buNone/>
              </a:pPr>
              <a:endParaRPr sz="1200" b="1" i="0" u="none" strike="noStrike" cap="none" dirty="0">
                <a:solidFill>
                  <a:srgbClr val="212121"/>
                </a:solidFill>
                <a:latin typeface="Quattrocento Sans"/>
                <a:ea typeface="Quattrocento Sans"/>
                <a:cs typeface="Quattrocento Sans"/>
                <a:sym typeface="Quattrocento Sans"/>
              </a:endParaRPr>
            </a:p>
          </p:txBody>
        </p:sp>
        <p:sp>
          <p:nvSpPr>
            <p:cNvPr id="135" name="Google Shape;135;g2573b8cd3f2_0_0"/>
            <p:cNvSpPr/>
            <p:nvPr/>
          </p:nvSpPr>
          <p:spPr>
            <a:xfrm>
              <a:off x="3553943" y="564027"/>
              <a:ext cx="3231000" cy="229800"/>
            </a:xfrm>
            <a:prstGeom prst="rect">
              <a:avLst/>
            </a:prstGeom>
            <a:solidFill>
              <a:schemeClr val="accent1"/>
            </a:solidFill>
            <a:ln w="12700" cap="flat" cmpd="sng">
              <a:solidFill>
                <a:srgbClr val="001A3C"/>
              </a:solidFill>
              <a:prstDash val="solid"/>
              <a:miter lim="800000"/>
              <a:headEnd type="none" w="sm" len="sm"/>
              <a:tailEnd type="none" w="sm" len="sm"/>
            </a:ln>
          </p:spPr>
          <p:txBody>
            <a:bodyPr spcFirstLastPara="1" wrap="square" lIns="102600" tIns="51275" rIns="102600" bIns="5127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Arial"/>
                  <a:ea typeface="Arial"/>
                  <a:cs typeface="Arial"/>
                  <a:sym typeface="Arial"/>
                </a:rPr>
                <a:t>Project Objectives</a:t>
              </a:r>
              <a:endParaRPr sz="1600" b="1" i="0" u="none" strike="noStrike" cap="none" dirty="0">
                <a:solidFill>
                  <a:srgbClr val="000000"/>
                </a:solidFill>
                <a:latin typeface="Arial"/>
                <a:ea typeface="Arial"/>
                <a:cs typeface="Arial"/>
                <a:sym typeface="Arial"/>
              </a:endParaRPr>
            </a:p>
          </p:txBody>
        </p:sp>
        <p:sp>
          <p:nvSpPr>
            <p:cNvPr id="136" name="Google Shape;136;g2573b8cd3f2_0_0"/>
            <p:cNvSpPr/>
            <p:nvPr/>
          </p:nvSpPr>
          <p:spPr>
            <a:xfrm>
              <a:off x="59120" y="4061600"/>
              <a:ext cx="6763200" cy="2298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102600" tIns="51275" rIns="102600" bIns="5127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Arial"/>
                  <a:ea typeface="Arial"/>
                  <a:cs typeface="Arial"/>
                  <a:sym typeface="Arial"/>
                </a:rPr>
                <a:t>Project Background</a:t>
              </a:r>
              <a:endParaRPr sz="1600" b="1" i="0" u="none" strike="noStrike" cap="none" baseline="30000" dirty="0">
                <a:solidFill>
                  <a:srgbClr val="000000"/>
                </a:solidFill>
                <a:latin typeface="Arial"/>
                <a:ea typeface="Arial"/>
                <a:cs typeface="Arial"/>
                <a:sym typeface="Arial"/>
              </a:endParaRPr>
            </a:p>
          </p:txBody>
        </p:sp>
        <p:sp>
          <p:nvSpPr>
            <p:cNvPr id="137" name="Google Shape;137;g2573b8cd3f2_0_0"/>
            <p:cNvSpPr/>
            <p:nvPr/>
          </p:nvSpPr>
          <p:spPr>
            <a:xfrm>
              <a:off x="1302" y="2933491"/>
              <a:ext cx="6856800" cy="229800"/>
            </a:xfrm>
            <a:prstGeom prst="rect">
              <a:avLst/>
            </a:prstGeom>
            <a:solidFill>
              <a:srgbClr val="A5A5A5"/>
            </a:solidFill>
            <a:ln w="12700" cap="flat" cmpd="sng">
              <a:solidFill>
                <a:srgbClr val="A5A5A5"/>
              </a:solidFill>
              <a:prstDash val="solid"/>
              <a:miter lim="800000"/>
              <a:headEnd type="none" w="sm" len="sm"/>
              <a:tailEnd type="none" w="sm" len="sm"/>
            </a:ln>
          </p:spPr>
          <p:txBody>
            <a:bodyPr spcFirstLastPara="1" wrap="square" lIns="102600" tIns="51275" rIns="102600" bIns="5127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Arial"/>
                  <a:ea typeface="Arial"/>
                  <a:cs typeface="Arial"/>
                  <a:sym typeface="Arial"/>
                </a:rPr>
                <a:t>Research Questions</a:t>
              </a:r>
              <a:endParaRPr sz="1600" b="1" i="0" u="none" strike="noStrike" cap="none" dirty="0">
                <a:solidFill>
                  <a:srgbClr val="000000"/>
                </a:solidFill>
                <a:latin typeface="Arial"/>
                <a:ea typeface="Arial"/>
                <a:cs typeface="Arial"/>
                <a:sym typeface="Arial"/>
              </a:endParaRPr>
            </a:p>
          </p:txBody>
        </p:sp>
      </p:grpSp>
      <p:sp>
        <p:nvSpPr>
          <p:cNvPr id="139" name="Google Shape;139;g2573b8cd3f2_0_0"/>
          <p:cNvSpPr txBox="1"/>
          <p:nvPr/>
        </p:nvSpPr>
        <p:spPr>
          <a:xfrm>
            <a:off x="0" y="302725"/>
            <a:ext cx="7662000" cy="3846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300" b="1" i="0" u="none" strike="noStrike" cap="none" dirty="0">
                <a:solidFill>
                  <a:srgbClr val="000000"/>
                </a:solidFill>
                <a:latin typeface="Arial" panose="020B0604020202020204" pitchFamily="34" charset="0"/>
                <a:ea typeface="Calibri"/>
                <a:cs typeface="Arial" panose="020B0604020202020204" pitchFamily="34" charset="0"/>
                <a:sym typeface="Calibri"/>
              </a:rPr>
              <a:t>Motivation</a:t>
            </a:r>
            <a:r>
              <a:rPr lang="en-US" sz="1300" b="0" i="0" u="none" strike="noStrike" cap="none" dirty="0">
                <a:solidFill>
                  <a:srgbClr val="000000"/>
                </a:solidFill>
                <a:latin typeface="Arial" panose="020B0604020202020204" pitchFamily="34" charset="0"/>
                <a:ea typeface="Calibri"/>
                <a:cs typeface="Arial" panose="020B0604020202020204" pitchFamily="34" charset="0"/>
                <a:sym typeface="Calibri"/>
              </a:rPr>
              <a:t>: Research results will inform investment decisions made by the BMGF NTD team.</a:t>
            </a:r>
            <a:endParaRPr sz="13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140" name="Google Shape;140;g2573b8cd3f2_0_0"/>
          <p:cNvSpPr/>
          <p:nvPr/>
        </p:nvSpPr>
        <p:spPr>
          <a:xfrm>
            <a:off x="3133936" y="9804130"/>
            <a:ext cx="1480928"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900" b="0" i="0" u="none" strike="noStrike" cap="none" dirty="0">
                <a:solidFill>
                  <a:srgbClr val="212121"/>
                </a:solidFill>
                <a:latin typeface="Arial"/>
                <a:ea typeface="Arial"/>
                <a:cs typeface="Arial"/>
                <a:sym typeface="Arial"/>
              </a:rPr>
              <a:t>UW START CENTER   1</a:t>
            </a:r>
            <a:endParaRPr sz="900" b="0" i="0" u="none" strike="noStrike" cap="none" dirty="0">
              <a:solidFill>
                <a:srgbClr val="212121"/>
              </a:solidFill>
              <a:latin typeface="Arial"/>
              <a:ea typeface="Arial"/>
              <a:cs typeface="Arial"/>
              <a:sym typeface="Arial"/>
            </a:endParaRPr>
          </a:p>
        </p:txBody>
      </p:sp>
      <p:sp>
        <p:nvSpPr>
          <p:cNvPr id="141" name="Google Shape;141;g2573b8cd3f2_0_0"/>
          <p:cNvSpPr/>
          <p:nvPr/>
        </p:nvSpPr>
        <p:spPr>
          <a:xfrm>
            <a:off x="189702" y="6147675"/>
            <a:ext cx="205800" cy="2127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42" name="Google Shape;142;g2573b8cd3f2_0_0"/>
          <p:cNvSpPr txBox="1"/>
          <p:nvPr/>
        </p:nvSpPr>
        <p:spPr>
          <a:xfrm>
            <a:off x="2727300" y="48636"/>
            <a:ext cx="23178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1616"/>
              </a:buClr>
              <a:buSzPts val="1400"/>
              <a:buFont typeface="Arial"/>
              <a:buNone/>
            </a:pPr>
            <a:r>
              <a:rPr lang="en-US" sz="1600" b="1" i="0" u="none" strike="noStrike" cap="none" dirty="0">
                <a:solidFill>
                  <a:schemeClr val="dk1"/>
                </a:solidFill>
              </a:rPr>
              <a:t>PROJECT OVERVIEW</a:t>
            </a:r>
            <a:endParaRPr sz="1600" b="1" i="0" u="none" strike="noStrike" cap="none" dirty="0">
              <a:solidFill>
                <a:schemeClr val="dk1"/>
              </a:solidFill>
            </a:endParaRPr>
          </a:p>
        </p:txBody>
      </p:sp>
      <p:cxnSp>
        <p:nvCxnSpPr>
          <p:cNvPr id="143" name="Google Shape;143;g2573b8cd3f2_0_0"/>
          <p:cNvCxnSpPr>
            <a:cxnSpLocks/>
          </p:cNvCxnSpPr>
          <p:nvPr/>
        </p:nvCxnSpPr>
        <p:spPr>
          <a:xfrm>
            <a:off x="87326" y="218658"/>
            <a:ext cx="2585476" cy="8170"/>
          </a:xfrm>
          <a:prstGeom prst="straightConnector1">
            <a:avLst/>
          </a:prstGeom>
          <a:noFill/>
          <a:ln w="12700" cap="flat" cmpd="sng">
            <a:solidFill>
              <a:srgbClr val="002653"/>
            </a:solidFill>
            <a:prstDash val="solid"/>
            <a:miter lim="800000"/>
            <a:headEnd type="none" w="sm" len="sm"/>
            <a:tailEnd type="none" w="sm" len="sm"/>
          </a:ln>
        </p:spPr>
      </p:cxnSp>
      <p:cxnSp>
        <p:nvCxnSpPr>
          <p:cNvPr id="144" name="Google Shape;144;g2573b8cd3f2_0_0"/>
          <p:cNvCxnSpPr>
            <a:cxnSpLocks/>
          </p:cNvCxnSpPr>
          <p:nvPr/>
        </p:nvCxnSpPr>
        <p:spPr>
          <a:xfrm>
            <a:off x="5045100" y="212401"/>
            <a:ext cx="2644276" cy="6257"/>
          </a:xfrm>
          <a:prstGeom prst="straightConnector1">
            <a:avLst/>
          </a:prstGeom>
          <a:noFill/>
          <a:ln w="12700" cap="flat" cmpd="sng">
            <a:solidFill>
              <a:srgbClr val="002653"/>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60" name="Google Shape;160;g2573b8cd3f2_0_42"/>
          <p:cNvPicPr preferRelativeResize="0"/>
          <p:nvPr/>
        </p:nvPicPr>
        <p:blipFill rotWithShape="1">
          <a:blip r:embed="rId3">
            <a:alphaModFix/>
          </a:blip>
          <a:srcRect/>
          <a:stretch/>
        </p:blipFill>
        <p:spPr>
          <a:xfrm>
            <a:off x="80210" y="577487"/>
            <a:ext cx="4218298" cy="3713840"/>
          </a:xfrm>
          <a:prstGeom prst="rect">
            <a:avLst/>
          </a:prstGeom>
          <a:noFill/>
          <a:ln>
            <a:noFill/>
          </a:ln>
        </p:spPr>
      </p:pic>
      <p:sp>
        <p:nvSpPr>
          <p:cNvPr id="152" name="Google Shape;152;g2573b8cd3f2_0_42"/>
          <p:cNvSpPr txBox="1"/>
          <p:nvPr/>
        </p:nvSpPr>
        <p:spPr>
          <a:xfrm>
            <a:off x="4125411" y="423435"/>
            <a:ext cx="3646989" cy="3950758"/>
          </a:xfrm>
          <a:prstGeom prst="rect">
            <a:avLst/>
          </a:prstGeom>
          <a:noFill/>
          <a:ln>
            <a:noFill/>
          </a:ln>
        </p:spPr>
        <p:txBody>
          <a:bodyPr spcFirstLastPara="1" wrap="square" lIns="102600" tIns="51275" rIns="102600" bIns="51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212121"/>
                </a:solidFill>
                <a:latin typeface="Arial"/>
                <a:ea typeface="Arial"/>
                <a:cs typeface="Arial"/>
                <a:sym typeface="Arial"/>
              </a:rPr>
              <a:t>Hard-to-reach populations </a:t>
            </a:r>
            <a:r>
              <a:rPr lang="en-US" sz="1200" b="0" i="0" u="none" strike="noStrike" cap="none" dirty="0">
                <a:solidFill>
                  <a:srgbClr val="000000"/>
                </a:solidFill>
                <a:latin typeface="Arial"/>
                <a:ea typeface="Arial"/>
                <a:cs typeface="Arial"/>
                <a:sym typeface="Arial"/>
              </a:rPr>
              <a:t>are often sub-groups of the general population that have higher exposure to infection and/or are missed by health services and interventions.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solidFill>
                  <a:srgbClr val="000000"/>
                </a:solidFill>
                <a:latin typeface="Arial"/>
                <a:ea typeface="Arial"/>
                <a:cs typeface="Arial"/>
                <a:sym typeface="Arial"/>
              </a:rPr>
              <a:t>Due to the variability and complexity of NTDs, HTRPs in NTDs can vary across regions, even within the same country, and for each specific NTD.</a:t>
            </a:r>
            <a:r>
              <a:rPr lang="en-US" sz="1200" b="0" i="0" u="none" strike="noStrike" cap="none" baseline="30000" dirty="0">
                <a:solidFill>
                  <a:srgbClr val="000000"/>
                </a:solidFill>
                <a:latin typeface="Arial"/>
                <a:ea typeface="Arial"/>
                <a:cs typeface="Arial"/>
                <a:sym typeface="Arial"/>
              </a:rPr>
              <a:t>2</a:t>
            </a:r>
            <a:endParaRPr sz="1200" b="0" i="0" u="none" strike="noStrike" cap="none" dirty="0">
              <a:solidFill>
                <a:srgbClr val="000000"/>
              </a:solidFill>
              <a:latin typeface="Arial"/>
              <a:ea typeface="Arial"/>
              <a:cs typeface="Arial"/>
              <a:sym typeface="Arial"/>
            </a:endParaRPr>
          </a:p>
          <a:p>
            <a:pPr marL="0" marR="0" lvl="0" indent="0" rtl="0">
              <a:lnSpc>
                <a:spcPct val="100000"/>
              </a:lnSpc>
              <a:spcBef>
                <a:spcPts val="1200"/>
              </a:spcBef>
              <a:spcAft>
                <a:spcPts val="0"/>
              </a:spcAft>
              <a:buClr>
                <a:srgbClr val="000000"/>
              </a:buClr>
              <a:buSzPts val="1100"/>
              <a:buFont typeface="Arial"/>
              <a:buNone/>
            </a:pPr>
            <a:r>
              <a:rPr lang="en-US" sz="1200" b="0" i="0" u="none" strike="noStrike" cap="none" dirty="0">
                <a:solidFill>
                  <a:srgbClr val="000000"/>
                </a:solidFill>
                <a:latin typeface="Arial"/>
                <a:ea typeface="Arial"/>
                <a:cs typeface="Arial"/>
                <a:sym typeface="Arial"/>
              </a:rPr>
              <a:t>There are three main reasons why we care about delivering NTD preventative and treatment services to HTRPs: to (1) reach elimination targets</a:t>
            </a:r>
            <a:r>
              <a:rPr lang="en-US" sz="1200" dirty="0"/>
              <a:t>; (2) </a:t>
            </a:r>
            <a:r>
              <a:rPr lang="en-US" sz="1200" b="0" i="0" u="none" strike="noStrike" cap="none" dirty="0">
                <a:solidFill>
                  <a:srgbClr val="000000"/>
                </a:solidFill>
                <a:latin typeface="Arial"/>
                <a:ea typeface="Arial"/>
                <a:cs typeface="Arial"/>
                <a:sym typeface="Arial"/>
              </a:rPr>
              <a:t>reduce transmission and </a:t>
            </a:r>
            <a:r>
              <a:rPr lang="en-US" sz="1200" dirty="0"/>
              <a:t>(3) </a:t>
            </a:r>
            <a:r>
              <a:rPr lang="en-US" sz="1200" b="0" i="0" u="none" strike="noStrike" cap="none" dirty="0">
                <a:solidFill>
                  <a:srgbClr val="000000"/>
                </a:solidFill>
                <a:latin typeface="Arial"/>
                <a:ea typeface="Arial"/>
                <a:cs typeface="Arial"/>
                <a:sym typeface="Arial"/>
              </a:rPr>
              <a:t>achieve equity</a:t>
            </a:r>
            <a:r>
              <a:rPr lang="en-US" sz="1200" dirty="0"/>
              <a:t>.  E</a:t>
            </a:r>
            <a:r>
              <a:rPr lang="en-US" sz="1200" b="0" i="0" u="none" strike="noStrike" cap="none" dirty="0">
                <a:solidFill>
                  <a:srgbClr val="000000"/>
                </a:solidFill>
                <a:latin typeface="Arial"/>
                <a:ea typeface="Arial"/>
                <a:cs typeface="Arial"/>
                <a:sym typeface="Arial"/>
              </a:rPr>
              <a:t>pidemiologically, untreated individuals can contribute to ongoing transmission</a:t>
            </a:r>
            <a:r>
              <a:rPr lang="en-US" sz="1200" dirty="0"/>
              <a:t>.  T</a:t>
            </a:r>
            <a:r>
              <a:rPr lang="en-US" sz="1200" b="0" i="0" u="none" strike="noStrike" cap="none" dirty="0">
                <a:solidFill>
                  <a:srgbClr val="000000"/>
                </a:solidFill>
                <a:latin typeface="Arial"/>
                <a:ea typeface="Arial"/>
                <a:cs typeface="Arial"/>
                <a:sym typeface="Arial"/>
              </a:rPr>
              <a:t>herefore, ensuring widespread outreach is crucial for NTD elimination. Also, ensuring equitable access to all especially, marginalized populations of which these hard-to-reach populations fall within is critical to reaching universal health coverage (UHC).</a:t>
            </a:r>
            <a:r>
              <a:rPr lang="en-US" sz="1200" b="0" i="0" u="none" strike="noStrike" cap="none" baseline="30000" dirty="0">
                <a:solidFill>
                  <a:srgbClr val="000000"/>
                </a:solidFill>
                <a:latin typeface="Arial"/>
                <a:ea typeface="Arial"/>
                <a:cs typeface="Arial"/>
                <a:sym typeface="Arial"/>
              </a:rPr>
              <a:t>3</a:t>
            </a:r>
            <a:endParaRPr sz="1050" b="0" i="0" u="none" strike="noStrike" cap="none" baseline="30000" dirty="0">
              <a:solidFill>
                <a:srgbClr val="000000"/>
              </a:solidFill>
              <a:latin typeface="Arial"/>
              <a:ea typeface="Arial"/>
              <a:cs typeface="Arial"/>
              <a:sym typeface="Arial"/>
            </a:endParaRPr>
          </a:p>
        </p:txBody>
      </p:sp>
      <p:sp>
        <p:nvSpPr>
          <p:cNvPr id="153" name="Google Shape;153;g2573b8cd3f2_0_42"/>
          <p:cNvSpPr txBox="1"/>
          <p:nvPr/>
        </p:nvSpPr>
        <p:spPr>
          <a:xfrm>
            <a:off x="3283999" y="33888"/>
            <a:ext cx="4398300" cy="303600"/>
          </a:xfrm>
          <a:prstGeom prst="rect">
            <a:avLst/>
          </a:prstGeom>
          <a:noFill/>
          <a:ln>
            <a:noFill/>
          </a:ln>
        </p:spPr>
        <p:txBody>
          <a:bodyPr spcFirstLastPara="1" wrap="square" lIns="102600" tIns="51275" rIns="102600" bIns="51275" anchor="t" anchorCtr="0">
            <a:spAutoFit/>
          </a:bodyPr>
          <a:lstStyle/>
          <a:p>
            <a:pPr marL="0" marR="0" lvl="0" indent="0" algn="r" rtl="0">
              <a:lnSpc>
                <a:spcPct val="100000"/>
              </a:lnSpc>
              <a:spcBef>
                <a:spcPts val="0"/>
              </a:spcBef>
              <a:spcAft>
                <a:spcPts val="0"/>
              </a:spcAft>
              <a:buClr>
                <a:srgbClr val="212121"/>
              </a:buClr>
              <a:buSzPts val="1300"/>
              <a:buFont typeface="Arial"/>
              <a:buNone/>
            </a:pPr>
            <a:endParaRPr sz="1300" b="1" i="0" u="none" strike="noStrike" cap="none">
              <a:solidFill>
                <a:srgbClr val="212121"/>
              </a:solidFill>
              <a:latin typeface="Quattrocento Sans"/>
              <a:ea typeface="Quattrocento Sans"/>
              <a:cs typeface="Quattrocento Sans"/>
              <a:sym typeface="Quattrocento Sans"/>
            </a:endParaRPr>
          </a:p>
        </p:txBody>
      </p:sp>
      <p:grpSp>
        <p:nvGrpSpPr>
          <p:cNvPr id="154" name="Google Shape;154;g2573b8cd3f2_0_42"/>
          <p:cNvGrpSpPr/>
          <p:nvPr/>
        </p:nvGrpSpPr>
        <p:grpSpPr>
          <a:xfrm>
            <a:off x="169898" y="4561516"/>
            <a:ext cx="7413101" cy="349801"/>
            <a:chOff x="84092" y="1745670"/>
            <a:chExt cx="6265828" cy="318000"/>
          </a:xfrm>
        </p:grpSpPr>
        <p:cxnSp>
          <p:nvCxnSpPr>
            <p:cNvPr id="155" name="Google Shape;155;g2573b8cd3f2_0_42"/>
            <p:cNvCxnSpPr>
              <a:cxnSpLocks/>
            </p:cNvCxnSpPr>
            <p:nvPr/>
          </p:nvCxnSpPr>
          <p:spPr>
            <a:xfrm>
              <a:off x="84092" y="1886702"/>
              <a:ext cx="636000" cy="4800"/>
            </a:xfrm>
            <a:prstGeom prst="straightConnector1">
              <a:avLst/>
            </a:prstGeom>
            <a:noFill/>
            <a:ln w="12700" cap="flat" cmpd="sng">
              <a:solidFill>
                <a:schemeClr val="dk1"/>
              </a:solidFill>
              <a:prstDash val="solid"/>
              <a:miter lim="800000"/>
              <a:headEnd type="none" w="sm" len="sm"/>
              <a:tailEnd type="none" w="sm" len="sm"/>
            </a:ln>
          </p:spPr>
        </p:cxnSp>
        <p:sp>
          <p:nvSpPr>
            <p:cNvPr id="156" name="Google Shape;156;g2573b8cd3f2_0_42"/>
            <p:cNvSpPr txBox="1"/>
            <p:nvPr/>
          </p:nvSpPr>
          <p:spPr>
            <a:xfrm>
              <a:off x="684096" y="1745670"/>
              <a:ext cx="5082300" cy="318000"/>
            </a:xfrm>
            <a:prstGeom prst="rect">
              <a:avLst/>
            </a:prstGeom>
            <a:noFill/>
            <a:ln>
              <a:noFill/>
            </a:ln>
          </p:spPr>
          <p:txBody>
            <a:bodyPr spcFirstLastPara="1" wrap="square" lIns="102600" tIns="51275" rIns="102600" bIns="51275" anchor="t" anchorCtr="0">
              <a:spAutoFit/>
            </a:bodyPr>
            <a:lstStyle/>
            <a:p>
              <a:pPr marL="0" marR="0" lvl="0" indent="0" algn="l" rtl="0">
                <a:lnSpc>
                  <a:spcPct val="100000"/>
                </a:lnSpc>
                <a:spcBef>
                  <a:spcPts val="0"/>
                </a:spcBef>
                <a:spcAft>
                  <a:spcPts val="0"/>
                </a:spcAft>
                <a:buClr>
                  <a:srgbClr val="002653"/>
                </a:buClr>
                <a:buSzPts val="1600"/>
                <a:buFont typeface="Arial"/>
                <a:buNone/>
              </a:pPr>
              <a:r>
                <a:rPr lang="en-US" sz="1600" b="1" i="0" u="none" strike="noStrike" cap="none" dirty="0">
                  <a:solidFill>
                    <a:srgbClr val="002653"/>
                  </a:solidFill>
                  <a:latin typeface="Arial"/>
                  <a:ea typeface="Arial"/>
                  <a:cs typeface="Arial"/>
                  <a:sym typeface="Arial"/>
                </a:rPr>
                <a:t>HARD-TO-REACH POPULATION CATEGORIES FOR NTDs</a:t>
              </a:r>
              <a:endParaRPr sz="1600" b="0" i="0" u="none" strike="noStrike" cap="none" dirty="0">
                <a:solidFill>
                  <a:srgbClr val="000000"/>
                </a:solidFill>
                <a:latin typeface="Arial"/>
                <a:ea typeface="Arial"/>
                <a:cs typeface="Arial"/>
                <a:sym typeface="Arial"/>
              </a:endParaRPr>
            </a:p>
          </p:txBody>
        </p:sp>
        <p:cxnSp>
          <p:nvCxnSpPr>
            <p:cNvPr id="157" name="Google Shape;157;g2573b8cd3f2_0_42"/>
            <p:cNvCxnSpPr>
              <a:cxnSpLocks/>
            </p:cNvCxnSpPr>
            <p:nvPr/>
          </p:nvCxnSpPr>
          <p:spPr>
            <a:xfrm>
              <a:off x="5523342" y="1910768"/>
              <a:ext cx="826578" cy="0"/>
            </a:xfrm>
            <a:prstGeom prst="straightConnector1">
              <a:avLst/>
            </a:prstGeom>
            <a:noFill/>
            <a:ln w="12700" cap="flat" cmpd="sng">
              <a:solidFill>
                <a:schemeClr val="dk1"/>
              </a:solidFill>
              <a:prstDash val="solid"/>
              <a:miter lim="800000"/>
              <a:headEnd type="none" w="sm" len="sm"/>
              <a:tailEnd type="none" w="sm" len="sm"/>
            </a:ln>
          </p:spPr>
        </p:cxnSp>
      </p:grpSp>
      <p:sp>
        <p:nvSpPr>
          <p:cNvPr id="166" name="Google Shape;166;g2573b8cd3f2_0_42"/>
          <p:cNvSpPr txBox="1"/>
          <p:nvPr/>
        </p:nvSpPr>
        <p:spPr>
          <a:xfrm>
            <a:off x="910000" y="59148"/>
            <a:ext cx="56637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1616"/>
              </a:buClr>
              <a:buSzPts val="1400"/>
              <a:buFont typeface="Arial"/>
              <a:buNone/>
            </a:pPr>
            <a:r>
              <a:rPr lang="en-US" sz="1600" b="1" i="0" u="none" strike="noStrike" cap="none" dirty="0">
                <a:solidFill>
                  <a:schemeClr val="dk1"/>
                </a:solidFill>
              </a:rPr>
              <a:t>HARD-TO-REACH POPULATIONS IN NTDs</a:t>
            </a:r>
            <a:endParaRPr sz="1600" b="1" i="0" u="none" strike="noStrike" cap="none" dirty="0">
              <a:solidFill>
                <a:schemeClr val="dk1"/>
              </a:solidFill>
            </a:endParaRPr>
          </a:p>
        </p:txBody>
      </p:sp>
      <p:cxnSp>
        <p:nvCxnSpPr>
          <p:cNvPr id="167" name="Google Shape;167;g2573b8cd3f2_0_42"/>
          <p:cNvCxnSpPr>
            <a:cxnSpLocks/>
          </p:cNvCxnSpPr>
          <p:nvPr/>
        </p:nvCxnSpPr>
        <p:spPr>
          <a:xfrm>
            <a:off x="132400" y="221073"/>
            <a:ext cx="1491301" cy="1"/>
          </a:xfrm>
          <a:prstGeom prst="straightConnector1">
            <a:avLst/>
          </a:prstGeom>
          <a:noFill/>
          <a:ln w="12700" cap="flat" cmpd="sng">
            <a:solidFill>
              <a:srgbClr val="002653"/>
            </a:solidFill>
            <a:prstDash val="solid"/>
            <a:miter lim="800000"/>
            <a:headEnd type="none" w="sm" len="sm"/>
            <a:tailEnd type="none" w="sm" len="sm"/>
          </a:ln>
        </p:spPr>
      </p:cxnSp>
      <p:cxnSp>
        <p:nvCxnSpPr>
          <p:cNvPr id="168" name="Google Shape;168;g2573b8cd3f2_0_42"/>
          <p:cNvCxnSpPr/>
          <p:nvPr/>
        </p:nvCxnSpPr>
        <p:spPr>
          <a:xfrm rot="10800000" flipH="1">
            <a:off x="5854986" y="212973"/>
            <a:ext cx="1604400" cy="8100"/>
          </a:xfrm>
          <a:prstGeom prst="straightConnector1">
            <a:avLst/>
          </a:prstGeom>
          <a:noFill/>
          <a:ln w="12700" cap="flat" cmpd="sng">
            <a:solidFill>
              <a:srgbClr val="002653"/>
            </a:solidFill>
            <a:prstDash val="solid"/>
            <a:miter lim="800000"/>
            <a:headEnd type="none" w="sm" len="sm"/>
            <a:tailEnd type="none" w="sm" len="sm"/>
          </a:ln>
        </p:spPr>
      </p:cxnSp>
      <p:sp>
        <p:nvSpPr>
          <p:cNvPr id="9" name="Google Shape;2003;p17">
            <a:extLst>
              <a:ext uri="{FF2B5EF4-FFF2-40B4-BE49-F238E27FC236}">
                <a16:creationId xmlns:a16="http://schemas.microsoft.com/office/drawing/2014/main" id="{A265FA13-31C2-1306-F16A-CE72F893349B}"/>
              </a:ext>
            </a:extLst>
          </p:cNvPr>
          <p:cNvSpPr txBox="1"/>
          <p:nvPr/>
        </p:nvSpPr>
        <p:spPr>
          <a:xfrm>
            <a:off x="1095273" y="5014182"/>
            <a:ext cx="2816325"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0" i="0" u="none" strike="noStrike" cap="none" dirty="0">
                <a:solidFill>
                  <a:srgbClr val="000000"/>
                </a:solidFill>
                <a:latin typeface="Arial"/>
                <a:ea typeface="Arial"/>
                <a:cs typeface="Arial"/>
                <a:sym typeface="Arial"/>
              </a:rPr>
              <a:t>Nomadic/Pastoralist</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Populations who have no fixed residence but move from place to place usually seasonally and within a well-defined territory.</a:t>
            </a:r>
            <a:endParaRPr sz="1200" b="0" i="0" u="none" strike="noStrike" cap="none" dirty="0">
              <a:solidFill>
                <a:srgbClr val="000000"/>
              </a:solidFill>
              <a:latin typeface="Arial"/>
              <a:ea typeface="Arial"/>
              <a:cs typeface="Arial"/>
              <a:sym typeface="Arial"/>
            </a:endParaRPr>
          </a:p>
        </p:txBody>
      </p:sp>
      <p:pic>
        <p:nvPicPr>
          <p:cNvPr id="10" name="Google Shape;2010;p17">
            <a:extLst>
              <a:ext uri="{FF2B5EF4-FFF2-40B4-BE49-F238E27FC236}">
                <a16:creationId xmlns:a16="http://schemas.microsoft.com/office/drawing/2014/main" id="{2EB171A4-F155-44DA-1DBA-1769CBC73628}"/>
              </a:ext>
            </a:extLst>
          </p:cNvPr>
          <p:cNvPicPr preferRelativeResize="0"/>
          <p:nvPr/>
        </p:nvPicPr>
        <p:blipFill rotWithShape="1">
          <a:blip r:embed="rId4">
            <a:alphaModFix/>
          </a:blip>
          <a:srcRect/>
          <a:stretch/>
        </p:blipFill>
        <p:spPr>
          <a:xfrm>
            <a:off x="119096" y="5234574"/>
            <a:ext cx="912794" cy="519397"/>
          </a:xfrm>
          <a:prstGeom prst="rect">
            <a:avLst/>
          </a:prstGeom>
          <a:noFill/>
          <a:ln>
            <a:noFill/>
          </a:ln>
        </p:spPr>
      </p:pic>
      <p:pic>
        <p:nvPicPr>
          <p:cNvPr id="11" name="Google Shape;2011;p17">
            <a:extLst>
              <a:ext uri="{FF2B5EF4-FFF2-40B4-BE49-F238E27FC236}">
                <a16:creationId xmlns:a16="http://schemas.microsoft.com/office/drawing/2014/main" id="{124C0EA3-CEB6-1370-185E-CD58F452B6CA}"/>
              </a:ext>
            </a:extLst>
          </p:cNvPr>
          <p:cNvPicPr preferRelativeResize="0"/>
          <p:nvPr/>
        </p:nvPicPr>
        <p:blipFill rotWithShape="1">
          <a:blip r:embed="rId5">
            <a:alphaModFix/>
          </a:blip>
          <a:srcRect/>
          <a:stretch/>
        </p:blipFill>
        <p:spPr>
          <a:xfrm>
            <a:off x="131493" y="6312697"/>
            <a:ext cx="829211" cy="786556"/>
          </a:xfrm>
          <a:prstGeom prst="rect">
            <a:avLst/>
          </a:prstGeom>
          <a:noFill/>
          <a:ln>
            <a:noFill/>
          </a:ln>
        </p:spPr>
      </p:pic>
      <p:pic>
        <p:nvPicPr>
          <p:cNvPr id="12" name="Google Shape;2012;p17">
            <a:extLst>
              <a:ext uri="{FF2B5EF4-FFF2-40B4-BE49-F238E27FC236}">
                <a16:creationId xmlns:a16="http://schemas.microsoft.com/office/drawing/2014/main" id="{163CA3C2-97E5-6329-BBD8-29A8D17A72D6}"/>
              </a:ext>
            </a:extLst>
          </p:cNvPr>
          <p:cNvPicPr preferRelativeResize="0"/>
          <p:nvPr/>
        </p:nvPicPr>
        <p:blipFill rotWithShape="1">
          <a:blip r:embed="rId6">
            <a:alphaModFix/>
          </a:blip>
          <a:srcRect/>
          <a:stretch/>
        </p:blipFill>
        <p:spPr>
          <a:xfrm>
            <a:off x="131493" y="7395777"/>
            <a:ext cx="829211" cy="829211"/>
          </a:xfrm>
          <a:prstGeom prst="rect">
            <a:avLst/>
          </a:prstGeom>
          <a:noFill/>
          <a:ln>
            <a:noFill/>
          </a:ln>
        </p:spPr>
      </p:pic>
      <p:pic>
        <p:nvPicPr>
          <p:cNvPr id="13" name="Google Shape;2014;p17">
            <a:extLst>
              <a:ext uri="{FF2B5EF4-FFF2-40B4-BE49-F238E27FC236}">
                <a16:creationId xmlns:a16="http://schemas.microsoft.com/office/drawing/2014/main" id="{3D45F0F5-7F32-4E9B-DC80-C982246BB991}"/>
              </a:ext>
            </a:extLst>
          </p:cNvPr>
          <p:cNvPicPr preferRelativeResize="0"/>
          <p:nvPr/>
        </p:nvPicPr>
        <p:blipFill rotWithShape="1">
          <a:blip r:embed="rId7">
            <a:alphaModFix/>
          </a:blip>
          <a:srcRect/>
          <a:stretch/>
        </p:blipFill>
        <p:spPr>
          <a:xfrm>
            <a:off x="119096" y="8574811"/>
            <a:ext cx="912794" cy="740054"/>
          </a:xfrm>
          <a:prstGeom prst="rect">
            <a:avLst/>
          </a:prstGeom>
          <a:noFill/>
          <a:ln>
            <a:noFill/>
          </a:ln>
        </p:spPr>
      </p:pic>
      <p:pic>
        <p:nvPicPr>
          <p:cNvPr id="14" name="Google Shape;2015;p17">
            <a:extLst>
              <a:ext uri="{FF2B5EF4-FFF2-40B4-BE49-F238E27FC236}">
                <a16:creationId xmlns:a16="http://schemas.microsoft.com/office/drawing/2014/main" id="{A37E8946-E4C0-22E4-7856-5546031A67CA}"/>
              </a:ext>
            </a:extLst>
          </p:cNvPr>
          <p:cNvPicPr preferRelativeResize="0"/>
          <p:nvPr/>
        </p:nvPicPr>
        <p:blipFill rotWithShape="1">
          <a:blip r:embed="rId8">
            <a:alphaModFix/>
          </a:blip>
          <a:srcRect/>
          <a:stretch/>
        </p:blipFill>
        <p:spPr>
          <a:xfrm>
            <a:off x="4040491" y="5136369"/>
            <a:ext cx="846627" cy="731199"/>
          </a:xfrm>
          <a:prstGeom prst="rect">
            <a:avLst/>
          </a:prstGeom>
          <a:noFill/>
          <a:ln>
            <a:noFill/>
          </a:ln>
        </p:spPr>
      </p:pic>
      <p:pic>
        <p:nvPicPr>
          <p:cNvPr id="15" name="Google Shape;2016;p17">
            <a:extLst>
              <a:ext uri="{FF2B5EF4-FFF2-40B4-BE49-F238E27FC236}">
                <a16:creationId xmlns:a16="http://schemas.microsoft.com/office/drawing/2014/main" id="{88BB9DC1-264A-B7DB-6436-10028B617AA9}"/>
              </a:ext>
            </a:extLst>
          </p:cNvPr>
          <p:cNvPicPr preferRelativeResize="0"/>
          <p:nvPr/>
        </p:nvPicPr>
        <p:blipFill rotWithShape="1">
          <a:blip r:embed="rId9">
            <a:alphaModFix/>
          </a:blip>
          <a:srcRect/>
          <a:stretch/>
        </p:blipFill>
        <p:spPr>
          <a:xfrm>
            <a:off x="3922206" y="7419116"/>
            <a:ext cx="1032402" cy="903825"/>
          </a:xfrm>
          <a:prstGeom prst="rect">
            <a:avLst/>
          </a:prstGeom>
          <a:noFill/>
          <a:ln>
            <a:noFill/>
          </a:ln>
        </p:spPr>
      </p:pic>
      <p:pic>
        <p:nvPicPr>
          <p:cNvPr id="16" name="Google Shape;2017;p17">
            <a:extLst>
              <a:ext uri="{FF2B5EF4-FFF2-40B4-BE49-F238E27FC236}">
                <a16:creationId xmlns:a16="http://schemas.microsoft.com/office/drawing/2014/main" id="{FCE12907-CA75-93DE-CB12-F44C09152107}"/>
              </a:ext>
            </a:extLst>
          </p:cNvPr>
          <p:cNvPicPr preferRelativeResize="0"/>
          <p:nvPr/>
        </p:nvPicPr>
        <p:blipFill rotWithShape="1">
          <a:blip r:embed="rId10">
            <a:alphaModFix/>
          </a:blip>
          <a:srcRect/>
          <a:stretch/>
        </p:blipFill>
        <p:spPr>
          <a:xfrm>
            <a:off x="4140132" y="8688830"/>
            <a:ext cx="734345" cy="710701"/>
          </a:xfrm>
          <a:prstGeom prst="rect">
            <a:avLst/>
          </a:prstGeom>
          <a:noFill/>
          <a:ln>
            <a:noFill/>
          </a:ln>
        </p:spPr>
      </p:pic>
      <p:pic>
        <p:nvPicPr>
          <p:cNvPr id="17" name="Google Shape;2018;p17" descr="Icon&#10;&#10;Description automatically generated">
            <a:extLst>
              <a:ext uri="{FF2B5EF4-FFF2-40B4-BE49-F238E27FC236}">
                <a16:creationId xmlns:a16="http://schemas.microsoft.com/office/drawing/2014/main" id="{5503F402-86FB-2C79-D15C-357699009A90}"/>
              </a:ext>
            </a:extLst>
          </p:cNvPr>
          <p:cNvPicPr preferRelativeResize="0"/>
          <p:nvPr/>
        </p:nvPicPr>
        <p:blipFill rotWithShape="1">
          <a:blip r:embed="rId11">
            <a:alphaModFix/>
          </a:blip>
          <a:srcRect/>
          <a:stretch/>
        </p:blipFill>
        <p:spPr>
          <a:xfrm>
            <a:off x="4002858" y="6214714"/>
            <a:ext cx="921096" cy="884539"/>
          </a:xfrm>
          <a:prstGeom prst="rect">
            <a:avLst/>
          </a:prstGeom>
          <a:noFill/>
          <a:ln>
            <a:noFill/>
          </a:ln>
        </p:spPr>
      </p:pic>
      <p:sp>
        <p:nvSpPr>
          <p:cNvPr id="18" name="Google Shape;2004;p17">
            <a:extLst>
              <a:ext uri="{FF2B5EF4-FFF2-40B4-BE49-F238E27FC236}">
                <a16:creationId xmlns:a16="http://schemas.microsoft.com/office/drawing/2014/main" id="{522C291E-310F-D4A1-F3A1-588FF2389A45}"/>
              </a:ext>
            </a:extLst>
          </p:cNvPr>
          <p:cNvSpPr txBox="1"/>
          <p:nvPr/>
        </p:nvSpPr>
        <p:spPr>
          <a:xfrm>
            <a:off x="1095273" y="6227914"/>
            <a:ext cx="2816325"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0" i="0" u="none" strike="noStrike" cap="none" dirty="0">
                <a:solidFill>
                  <a:srgbClr val="000000"/>
                </a:solidFill>
                <a:latin typeface="Arial"/>
                <a:ea typeface="Arial"/>
                <a:cs typeface="Arial"/>
                <a:sym typeface="Arial"/>
              </a:rPr>
              <a:t>Refugee</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Populations who have been forced to leave their country in order to escape war, persecution, or natural disaster.</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9" name="Google Shape;2005;p17">
            <a:extLst>
              <a:ext uri="{FF2B5EF4-FFF2-40B4-BE49-F238E27FC236}">
                <a16:creationId xmlns:a16="http://schemas.microsoft.com/office/drawing/2014/main" id="{615F45D5-C5E1-A6F4-073E-F05E6B9F1E9C}"/>
              </a:ext>
            </a:extLst>
          </p:cNvPr>
          <p:cNvSpPr txBox="1"/>
          <p:nvPr/>
        </p:nvSpPr>
        <p:spPr>
          <a:xfrm>
            <a:off x="1095273" y="8442236"/>
            <a:ext cx="2757571"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0" i="0" u="none" strike="noStrike" cap="none" dirty="0">
                <a:solidFill>
                  <a:srgbClr val="000000"/>
                </a:solidFill>
                <a:latin typeface="Arial"/>
                <a:ea typeface="Arial"/>
                <a:cs typeface="Arial"/>
                <a:sym typeface="Arial"/>
              </a:rPr>
              <a:t>Remote Settings</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Geographically isolated populations due to one or more factors including distance, terrain, infrastructure, and/or climate.</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20" name="Google Shape;2013;p17">
            <a:extLst>
              <a:ext uri="{FF2B5EF4-FFF2-40B4-BE49-F238E27FC236}">
                <a16:creationId xmlns:a16="http://schemas.microsoft.com/office/drawing/2014/main" id="{326FB028-FD00-C829-C4A8-64729F3DB1E5}"/>
              </a:ext>
            </a:extLst>
          </p:cNvPr>
          <p:cNvSpPr txBox="1"/>
          <p:nvPr/>
        </p:nvSpPr>
        <p:spPr>
          <a:xfrm>
            <a:off x="1077827" y="7459298"/>
            <a:ext cx="275757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0" i="0" u="none" strike="noStrike" cap="none" dirty="0">
                <a:solidFill>
                  <a:srgbClr val="000000"/>
                </a:solidFill>
                <a:latin typeface="Arial"/>
                <a:ea typeface="Arial"/>
                <a:cs typeface="Arial"/>
                <a:sym typeface="Arial"/>
              </a:rPr>
              <a:t>Cross Border</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Populations who reside in border crossing points and transit hubs</a:t>
            </a:r>
            <a:r>
              <a:rPr lang="en-US" sz="1200" dirty="0"/>
              <a:t>.</a:t>
            </a:r>
            <a:endParaRPr sz="1200" b="0" i="0" u="none" strike="noStrike" cap="none" dirty="0">
              <a:solidFill>
                <a:srgbClr val="000000"/>
              </a:solidFill>
              <a:latin typeface="Arial"/>
              <a:ea typeface="Arial"/>
              <a:cs typeface="Arial"/>
              <a:sym typeface="Arial"/>
            </a:endParaRPr>
          </a:p>
        </p:txBody>
      </p:sp>
      <p:sp>
        <p:nvSpPr>
          <p:cNvPr id="21" name="Google Shape;248;p1">
            <a:extLst>
              <a:ext uri="{FF2B5EF4-FFF2-40B4-BE49-F238E27FC236}">
                <a16:creationId xmlns:a16="http://schemas.microsoft.com/office/drawing/2014/main" id="{17856668-DC10-FF41-2220-668DFE2209FA}"/>
              </a:ext>
            </a:extLst>
          </p:cNvPr>
          <p:cNvSpPr/>
          <p:nvPr/>
        </p:nvSpPr>
        <p:spPr>
          <a:xfrm>
            <a:off x="3158608" y="9803554"/>
            <a:ext cx="1455184"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900" b="0" i="0" u="none" strike="noStrike" cap="none" dirty="0">
                <a:solidFill>
                  <a:srgbClr val="212121"/>
                </a:solidFill>
                <a:latin typeface="Arial"/>
                <a:ea typeface="Arial"/>
                <a:cs typeface="Arial"/>
                <a:sym typeface="Arial"/>
              </a:rPr>
              <a:t>UW START CENTER   2</a:t>
            </a:r>
            <a:endParaRPr sz="900" b="0" i="0" u="none" strike="noStrike" cap="none" dirty="0">
              <a:solidFill>
                <a:srgbClr val="212121"/>
              </a:solidFill>
              <a:latin typeface="Arial"/>
              <a:ea typeface="Arial"/>
              <a:cs typeface="Arial"/>
              <a:sym typeface="Arial"/>
            </a:endParaRPr>
          </a:p>
        </p:txBody>
      </p:sp>
      <p:sp>
        <p:nvSpPr>
          <p:cNvPr id="22" name="Google Shape;2006;p17">
            <a:extLst>
              <a:ext uri="{FF2B5EF4-FFF2-40B4-BE49-F238E27FC236}">
                <a16:creationId xmlns:a16="http://schemas.microsoft.com/office/drawing/2014/main" id="{1DDDF005-8395-1AAC-15DE-04F1A6BBE423}"/>
              </a:ext>
            </a:extLst>
          </p:cNvPr>
          <p:cNvSpPr txBox="1"/>
          <p:nvPr/>
        </p:nvSpPr>
        <p:spPr>
          <a:xfrm>
            <a:off x="4887118" y="5052045"/>
            <a:ext cx="2816325" cy="892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0" i="0" u="none" strike="noStrike" cap="none" dirty="0">
                <a:solidFill>
                  <a:srgbClr val="000000"/>
                </a:solidFill>
                <a:latin typeface="Arial"/>
                <a:ea typeface="Arial"/>
                <a:cs typeface="Arial"/>
                <a:sym typeface="Arial"/>
              </a:rPr>
              <a:t>Conflict +IDP </a:t>
            </a:r>
            <a:r>
              <a:rPr lang="en-US" sz="1600" dirty="0"/>
              <a:t>C</a:t>
            </a:r>
            <a:r>
              <a:rPr lang="en-US" sz="1600" b="0" i="0" u="none" strike="noStrike" cap="none" dirty="0">
                <a:solidFill>
                  <a:srgbClr val="000000"/>
                </a:solidFill>
                <a:latin typeface="Arial"/>
                <a:ea typeface="Arial"/>
                <a:cs typeface="Arial"/>
                <a:sym typeface="Arial"/>
              </a:rPr>
              <a:t>amps</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Populations living in a place marked by increased disruption of normal life activities due to war.</a:t>
            </a:r>
            <a:endParaRPr sz="1200" b="0" i="0" u="none" strike="noStrike" cap="none" dirty="0">
              <a:solidFill>
                <a:srgbClr val="000000"/>
              </a:solidFill>
              <a:latin typeface="Arial"/>
              <a:ea typeface="Arial"/>
              <a:cs typeface="Arial"/>
              <a:sym typeface="Arial"/>
            </a:endParaRPr>
          </a:p>
        </p:txBody>
      </p:sp>
      <p:sp>
        <p:nvSpPr>
          <p:cNvPr id="23" name="Google Shape;2007;p17">
            <a:extLst>
              <a:ext uri="{FF2B5EF4-FFF2-40B4-BE49-F238E27FC236}">
                <a16:creationId xmlns:a16="http://schemas.microsoft.com/office/drawing/2014/main" id="{1DE765D6-6EDC-F9B2-B12C-29FF4733FFA7}"/>
              </a:ext>
            </a:extLst>
          </p:cNvPr>
          <p:cNvSpPr txBox="1"/>
          <p:nvPr/>
        </p:nvSpPr>
        <p:spPr>
          <a:xfrm>
            <a:off x="4785333" y="6126667"/>
            <a:ext cx="2918109" cy="892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0" i="0" u="none" strike="noStrike" cap="none" dirty="0">
                <a:solidFill>
                  <a:srgbClr val="000000"/>
                </a:solidFill>
                <a:latin typeface="Arial"/>
                <a:ea typeface="Arial"/>
                <a:cs typeface="Arial"/>
                <a:sym typeface="Arial"/>
              </a:rPr>
              <a:t>People who </a:t>
            </a:r>
            <a:r>
              <a:rPr lang="en-US" sz="1600" dirty="0"/>
              <a:t>r</a:t>
            </a:r>
            <a:r>
              <a:rPr lang="en-US" sz="1600" b="0" i="0" u="none" strike="noStrike" cap="none" dirty="0">
                <a:solidFill>
                  <a:srgbClr val="000000"/>
                </a:solidFill>
                <a:latin typeface="Arial"/>
                <a:ea typeface="Arial"/>
                <a:cs typeface="Arial"/>
                <a:sym typeface="Arial"/>
              </a:rPr>
              <a:t>efuse treatment</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A group who may be hard to reach due to factors such as distrust, stigma, and social influences.</a:t>
            </a:r>
            <a:endParaRPr sz="1200" b="0" i="0" u="none" strike="noStrike" cap="none" dirty="0">
              <a:solidFill>
                <a:srgbClr val="000000"/>
              </a:solidFill>
              <a:latin typeface="Arial"/>
              <a:ea typeface="Arial"/>
              <a:cs typeface="Arial"/>
              <a:sym typeface="Arial"/>
            </a:endParaRPr>
          </a:p>
        </p:txBody>
      </p:sp>
      <p:sp>
        <p:nvSpPr>
          <p:cNvPr id="24" name="Google Shape;2008;p17">
            <a:extLst>
              <a:ext uri="{FF2B5EF4-FFF2-40B4-BE49-F238E27FC236}">
                <a16:creationId xmlns:a16="http://schemas.microsoft.com/office/drawing/2014/main" id="{313B3664-FB3D-A504-BE8E-E5B582AF7263}"/>
              </a:ext>
            </a:extLst>
          </p:cNvPr>
          <p:cNvSpPr txBox="1"/>
          <p:nvPr/>
        </p:nvSpPr>
        <p:spPr>
          <a:xfrm>
            <a:off x="4887118" y="7259223"/>
            <a:ext cx="2834480"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0" i="0" u="none" strike="noStrike" cap="none" dirty="0">
                <a:solidFill>
                  <a:srgbClr val="000000"/>
                </a:solidFill>
                <a:latin typeface="Arial"/>
                <a:ea typeface="Arial"/>
                <a:cs typeface="Arial"/>
                <a:sym typeface="Arial"/>
              </a:rPr>
              <a:t>Low SES/Poverty</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HTR groups due to their physical location, social disadvantages or economic situation, related to structural barriers to services and social determinants of health.</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25" name="Google Shape;2009;p17">
            <a:extLst>
              <a:ext uri="{FF2B5EF4-FFF2-40B4-BE49-F238E27FC236}">
                <a16:creationId xmlns:a16="http://schemas.microsoft.com/office/drawing/2014/main" id="{EC029156-4344-3307-4536-5048DAF5CF59}"/>
              </a:ext>
            </a:extLst>
          </p:cNvPr>
          <p:cNvSpPr txBox="1"/>
          <p:nvPr/>
        </p:nvSpPr>
        <p:spPr>
          <a:xfrm>
            <a:off x="4887118" y="8591129"/>
            <a:ext cx="2816324" cy="12618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0" i="0" u="none" strike="noStrike" cap="none" dirty="0">
                <a:solidFill>
                  <a:srgbClr val="000000"/>
                </a:solidFill>
                <a:latin typeface="Arial"/>
                <a:ea typeface="Arial"/>
                <a:cs typeface="Arial"/>
                <a:sym typeface="Arial"/>
              </a:rPr>
              <a:t>Specific Ethnic </a:t>
            </a:r>
            <a:r>
              <a:rPr lang="en-US" sz="1600" dirty="0"/>
              <a:t>G</a:t>
            </a:r>
            <a:r>
              <a:rPr lang="en-US" sz="1600" b="0" i="0" u="none" strike="noStrike" cap="none" dirty="0">
                <a:solidFill>
                  <a:srgbClr val="000000"/>
                </a:solidFill>
                <a:latin typeface="Arial"/>
                <a:ea typeface="Arial"/>
                <a:cs typeface="Arial"/>
                <a:sym typeface="Arial"/>
              </a:rPr>
              <a:t>roup</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Ethnic groups facing one or more factors, such as location, mobility, cultural or traditional values affecting demand or reach of services.</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Google Shape;239;p1">
            <a:extLst>
              <a:ext uri="{FF2B5EF4-FFF2-40B4-BE49-F238E27FC236}">
                <a16:creationId xmlns:a16="http://schemas.microsoft.com/office/drawing/2014/main" id="{A4135FD4-8642-52AB-B134-B2D9822053FF}"/>
              </a:ext>
            </a:extLst>
          </p:cNvPr>
          <p:cNvSpPr txBox="1"/>
          <p:nvPr/>
        </p:nvSpPr>
        <p:spPr>
          <a:xfrm>
            <a:off x="511050" y="155709"/>
            <a:ext cx="67503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dirty="0">
                <a:solidFill>
                  <a:schemeClr val="dk1"/>
                </a:solidFill>
                <a:latin typeface="Arial"/>
                <a:ea typeface="Arial"/>
                <a:cs typeface="Arial"/>
                <a:sym typeface="Arial"/>
              </a:rPr>
              <a:t>OPPORTUNITIES TO EXPAND REACH OF EXISTING PROGRAMS</a:t>
            </a:r>
            <a:endParaRPr sz="1600" b="0" i="0" u="none" strike="noStrike" cap="none" dirty="0">
              <a:solidFill>
                <a:schemeClr val="dk1"/>
              </a:solidFill>
              <a:latin typeface="Arial"/>
              <a:ea typeface="Arial"/>
              <a:cs typeface="Arial"/>
              <a:sym typeface="Arial"/>
            </a:endParaRPr>
          </a:p>
        </p:txBody>
      </p:sp>
      <p:sp>
        <p:nvSpPr>
          <p:cNvPr id="59" name="Google Shape;249;p1">
            <a:extLst>
              <a:ext uri="{FF2B5EF4-FFF2-40B4-BE49-F238E27FC236}">
                <a16:creationId xmlns:a16="http://schemas.microsoft.com/office/drawing/2014/main" id="{2D1AF5D4-9F17-B6A9-A5C1-B4ED07B4AC89}"/>
              </a:ext>
            </a:extLst>
          </p:cNvPr>
          <p:cNvSpPr txBox="1"/>
          <p:nvPr/>
        </p:nvSpPr>
        <p:spPr>
          <a:xfrm>
            <a:off x="1653989" y="511294"/>
            <a:ext cx="446442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0" i="1" u="none" strike="noStrike" cap="none" dirty="0">
                <a:solidFill>
                  <a:schemeClr val="accent4"/>
                </a:solidFill>
                <a:latin typeface="Arial"/>
                <a:ea typeface="Arial"/>
                <a:cs typeface="Arial"/>
                <a:sym typeface="Arial"/>
              </a:rPr>
              <a:t>By design, existing programs may be missing HTRPs.</a:t>
            </a:r>
            <a:endParaRPr b="0" i="0" u="none" strike="noStrike" cap="none" dirty="0">
              <a:solidFill>
                <a:srgbClr val="000000"/>
              </a:solidFill>
              <a:latin typeface="Arial"/>
              <a:ea typeface="Arial"/>
              <a:cs typeface="Arial"/>
              <a:sym typeface="Arial"/>
            </a:endParaRPr>
          </a:p>
        </p:txBody>
      </p:sp>
      <p:grpSp>
        <p:nvGrpSpPr>
          <p:cNvPr id="60" name="Google Shape;250;p1">
            <a:extLst>
              <a:ext uri="{FF2B5EF4-FFF2-40B4-BE49-F238E27FC236}">
                <a16:creationId xmlns:a16="http://schemas.microsoft.com/office/drawing/2014/main" id="{6DA5BD6E-BEC8-1D84-06C1-9C21E6A15F20}"/>
              </a:ext>
            </a:extLst>
          </p:cNvPr>
          <p:cNvGrpSpPr/>
          <p:nvPr/>
        </p:nvGrpSpPr>
        <p:grpSpPr>
          <a:xfrm>
            <a:off x="120272" y="931323"/>
            <a:ext cx="7546572" cy="4903557"/>
            <a:chOff x="102449" y="732688"/>
            <a:chExt cx="4303551" cy="4510370"/>
          </a:xfrm>
        </p:grpSpPr>
        <p:grpSp>
          <p:nvGrpSpPr>
            <p:cNvPr id="61" name="Google Shape;251;p1">
              <a:extLst>
                <a:ext uri="{FF2B5EF4-FFF2-40B4-BE49-F238E27FC236}">
                  <a16:creationId xmlns:a16="http://schemas.microsoft.com/office/drawing/2014/main" id="{433CE8AB-855D-9ECC-E565-816CBC37BF74}"/>
                </a:ext>
              </a:extLst>
            </p:cNvPr>
            <p:cNvGrpSpPr/>
            <p:nvPr/>
          </p:nvGrpSpPr>
          <p:grpSpPr>
            <a:xfrm>
              <a:off x="102449" y="989975"/>
              <a:ext cx="4303551" cy="4253083"/>
              <a:chOff x="102449" y="989975"/>
              <a:chExt cx="4303551" cy="4253083"/>
            </a:xfrm>
          </p:grpSpPr>
          <p:sp>
            <p:nvSpPr>
              <p:cNvPr id="66" name="Google Shape;252;p1">
                <a:extLst>
                  <a:ext uri="{FF2B5EF4-FFF2-40B4-BE49-F238E27FC236}">
                    <a16:creationId xmlns:a16="http://schemas.microsoft.com/office/drawing/2014/main" id="{28D04C40-82ED-A91C-3B5F-E3008E370606}"/>
                  </a:ext>
                </a:extLst>
              </p:cNvPr>
              <p:cNvSpPr/>
              <p:nvPr/>
            </p:nvSpPr>
            <p:spPr>
              <a:xfrm>
                <a:off x="2845341" y="1032896"/>
                <a:ext cx="1559856" cy="532621"/>
              </a:xfrm>
              <a:prstGeom prst="chevron">
                <a:avLst>
                  <a:gd name="adj" fmla="val 50000"/>
                </a:avLst>
              </a:prstGeom>
              <a:solidFill>
                <a:schemeClr val="accent6"/>
              </a:solidFill>
              <a:ln w="25400" cap="flat" cmpd="sng">
                <a:solidFill>
                  <a:srgbClr val="CACB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253;p1">
                <a:extLst>
                  <a:ext uri="{FF2B5EF4-FFF2-40B4-BE49-F238E27FC236}">
                    <a16:creationId xmlns:a16="http://schemas.microsoft.com/office/drawing/2014/main" id="{39794C05-99D9-B662-3DCC-D2AD65E64993}"/>
                  </a:ext>
                </a:extLst>
              </p:cNvPr>
              <p:cNvSpPr/>
              <p:nvPr/>
            </p:nvSpPr>
            <p:spPr>
              <a:xfrm>
                <a:off x="2845342" y="1749963"/>
                <a:ext cx="1559856" cy="548434"/>
              </a:xfrm>
              <a:prstGeom prst="chevron">
                <a:avLst>
                  <a:gd name="adj" fmla="val 50000"/>
                </a:avLst>
              </a:prstGeom>
              <a:solidFill>
                <a:schemeClr val="accent6"/>
              </a:solidFill>
              <a:ln w="25400" cap="flat" cmpd="sng">
                <a:solidFill>
                  <a:srgbClr val="CACB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254;p1">
                <a:extLst>
                  <a:ext uri="{FF2B5EF4-FFF2-40B4-BE49-F238E27FC236}">
                    <a16:creationId xmlns:a16="http://schemas.microsoft.com/office/drawing/2014/main" id="{4AF561BE-CEAF-180D-D21A-279D367A17F1}"/>
                  </a:ext>
                </a:extLst>
              </p:cNvPr>
              <p:cNvSpPr/>
              <p:nvPr/>
            </p:nvSpPr>
            <p:spPr>
              <a:xfrm>
                <a:off x="2845343" y="2464443"/>
                <a:ext cx="1559856" cy="548434"/>
              </a:xfrm>
              <a:prstGeom prst="chevron">
                <a:avLst>
                  <a:gd name="adj" fmla="val 50000"/>
                </a:avLst>
              </a:prstGeom>
              <a:solidFill>
                <a:schemeClr val="accent6"/>
              </a:solidFill>
              <a:ln w="25400" cap="flat" cmpd="sng">
                <a:solidFill>
                  <a:srgbClr val="CACB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255;p1">
                <a:extLst>
                  <a:ext uri="{FF2B5EF4-FFF2-40B4-BE49-F238E27FC236}">
                    <a16:creationId xmlns:a16="http://schemas.microsoft.com/office/drawing/2014/main" id="{4613DC62-ECAD-CCA6-336B-8A9830688733}"/>
                  </a:ext>
                </a:extLst>
              </p:cNvPr>
              <p:cNvSpPr/>
              <p:nvPr/>
            </p:nvSpPr>
            <p:spPr>
              <a:xfrm>
                <a:off x="2845342" y="3184100"/>
                <a:ext cx="1559856" cy="548434"/>
              </a:xfrm>
              <a:prstGeom prst="chevron">
                <a:avLst>
                  <a:gd name="adj" fmla="val 50000"/>
                </a:avLst>
              </a:prstGeom>
              <a:solidFill>
                <a:schemeClr val="accent6"/>
              </a:solidFill>
              <a:ln w="25400" cap="flat" cmpd="sng">
                <a:solidFill>
                  <a:srgbClr val="CACB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256;p1">
                <a:extLst>
                  <a:ext uri="{FF2B5EF4-FFF2-40B4-BE49-F238E27FC236}">
                    <a16:creationId xmlns:a16="http://schemas.microsoft.com/office/drawing/2014/main" id="{EA30F097-E726-B96D-2AD8-5E577293D064}"/>
                  </a:ext>
                </a:extLst>
              </p:cNvPr>
              <p:cNvSpPr/>
              <p:nvPr/>
            </p:nvSpPr>
            <p:spPr>
              <a:xfrm>
                <a:off x="2846144" y="3901919"/>
                <a:ext cx="1559856" cy="539733"/>
              </a:xfrm>
              <a:prstGeom prst="chevron">
                <a:avLst>
                  <a:gd name="adj" fmla="val 50000"/>
                </a:avLst>
              </a:prstGeom>
              <a:solidFill>
                <a:schemeClr val="accent6"/>
              </a:solidFill>
              <a:ln w="25400" cap="flat" cmpd="sng">
                <a:solidFill>
                  <a:srgbClr val="CACB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257;p1">
                <a:extLst>
                  <a:ext uri="{FF2B5EF4-FFF2-40B4-BE49-F238E27FC236}">
                    <a16:creationId xmlns:a16="http://schemas.microsoft.com/office/drawing/2014/main" id="{4DA393BD-02FB-4E51-A85E-646B4F8A4018}"/>
                  </a:ext>
                </a:extLst>
              </p:cNvPr>
              <p:cNvSpPr/>
              <p:nvPr/>
            </p:nvSpPr>
            <p:spPr>
              <a:xfrm>
                <a:off x="102449" y="4601668"/>
                <a:ext cx="1555344" cy="582902"/>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258;p1">
                <a:extLst>
                  <a:ext uri="{FF2B5EF4-FFF2-40B4-BE49-F238E27FC236}">
                    <a16:creationId xmlns:a16="http://schemas.microsoft.com/office/drawing/2014/main" id="{C100E366-41CE-D28A-681B-49C6ACB66AB8}"/>
                  </a:ext>
                </a:extLst>
              </p:cNvPr>
              <p:cNvSpPr txBox="1"/>
              <p:nvPr/>
            </p:nvSpPr>
            <p:spPr>
              <a:xfrm>
                <a:off x="359116" y="4614051"/>
                <a:ext cx="1075385" cy="629007"/>
              </a:xfrm>
              <a:prstGeom prst="rect">
                <a:avLst/>
              </a:prstGeom>
              <a:noFill/>
              <a:ln>
                <a:noFill/>
              </a:ln>
            </p:spPr>
            <p:txBody>
              <a:bodyPr spcFirstLastPara="1" wrap="square" lIns="12700" tIns="6350" rIns="0" bIns="635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200" i="0" u="none" strike="noStrike" cap="none" dirty="0">
                    <a:solidFill>
                      <a:schemeClr val="lt1"/>
                    </a:solidFill>
                    <a:latin typeface="Arial"/>
                    <a:ea typeface="Arial"/>
                    <a:cs typeface="Arial"/>
                    <a:sym typeface="Arial"/>
                  </a:rPr>
                  <a:t>Poor Implementation. </a:t>
                </a:r>
                <a:endParaRPr sz="1200" i="0" u="none" strike="noStrike" cap="none" baseline="30000" dirty="0">
                  <a:solidFill>
                    <a:schemeClr val="lt1"/>
                  </a:solidFill>
                  <a:latin typeface="Arial"/>
                  <a:ea typeface="Arial"/>
                  <a:cs typeface="Arial"/>
                  <a:sym typeface="Arial"/>
                </a:endParaRPr>
              </a:p>
            </p:txBody>
          </p:sp>
          <p:sp>
            <p:nvSpPr>
              <p:cNvPr id="73" name="Google Shape;259;p1">
                <a:extLst>
                  <a:ext uri="{FF2B5EF4-FFF2-40B4-BE49-F238E27FC236}">
                    <a16:creationId xmlns:a16="http://schemas.microsoft.com/office/drawing/2014/main" id="{5A93D351-7762-7943-A7AF-1CB9005D0627}"/>
                  </a:ext>
                </a:extLst>
              </p:cNvPr>
              <p:cNvSpPr/>
              <p:nvPr/>
            </p:nvSpPr>
            <p:spPr>
              <a:xfrm>
                <a:off x="102449" y="1004953"/>
                <a:ext cx="1555344" cy="579484"/>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260;p1">
                <a:extLst>
                  <a:ext uri="{FF2B5EF4-FFF2-40B4-BE49-F238E27FC236}">
                    <a16:creationId xmlns:a16="http://schemas.microsoft.com/office/drawing/2014/main" id="{8206455B-C1DC-928A-CF40-9FB18E7DF99E}"/>
                  </a:ext>
                </a:extLst>
              </p:cNvPr>
              <p:cNvSpPr txBox="1"/>
              <p:nvPr/>
            </p:nvSpPr>
            <p:spPr>
              <a:xfrm>
                <a:off x="413518" y="989975"/>
                <a:ext cx="933206" cy="629007"/>
              </a:xfrm>
              <a:prstGeom prst="rect">
                <a:avLst/>
              </a:prstGeom>
              <a:noFill/>
              <a:ln>
                <a:noFill/>
              </a:ln>
            </p:spPr>
            <p:txBody>
              <a:bodyPr spcFirstLastPara="1" wrap="square" lIns="12700" tIns="6350" rIns="0" bIns="635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200" i="0" u="none" strike="noStrike" cap="none" dirty="0">
                    <a:solidFill>
                      <a:schemeClr val="lt1"/>
                    </a:solidFill>
                    <a:latin typeface="Arial"/>
                    <a:ea typeface="Arial"/>
                    <a:cs typeface="Arial"/>
                    <a:sym typeface="Arial"/>
                  </a:rPr>
                  <a:t>Inaccurate MDA Registers. </a:t>
                </a:r>
                <a:endParaRPr sz="1200" i="0" u="none" strike="noStrike" cap="none" baseline="30000" dirty="0">
                  <a:solidFill>
                    <a:schemeClr val="lt1"/>
                  </a:solidFill>
                  <a:latin typeface="Arial"/>
                  <a:ea typeface="Arial"/>
                  <a:cs typeface="Arial"/>
                  <a:sym typeface="Arial"/>
                </a:endParaRPr>
              </a:p>
            </p:txBody>
          </p:sp>
          <p:sp>
            <p:nvSpPr>
              <p:cNvPr id="75" name="Google Shape;261;p1">
                <a:extLst>
                  <a:ext uri="{FF2B5EF4-FFF2-40B4-BE49-F238E27FC236}">
                    <a16:creationId xmlns:a16="http://schemas.microsoft.com/office/drawing/2014/main" id="{7D2CCA4C-05CF-E791-96B3-8CBC256B94E2}"/>
                  </a:ext>
                </a:extLst>
              </p:cNvPr>
              <p:cNvSpPr/>
              <p:nvPr/>
            </p:nvSpPr>
            <p:spPr>
              <a:xfrm>
                <a:off x="1439375" y="1032896"/>
                <a:ext cx="1554583" cy="532621"/>
              </a:xfrm>
              <a:prstGeom prst="chevron">
                <a:avLst>
                  <a:gd name="adj" fmla="val 50000"/>
                </a:avLst>
              </a:prstGeom>
              <a:solidFill>
                <a:srgbClr val="CACBCF">
                  <a:alpha val="89019"/>
                </a:srgbClr>
              </a:solidFill>
              <a:ln w="25400" cap="flat" cmpd="sng">
                <a:solidFill>
                  <a:srgbClr val="CACB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262;p1">
                <a:extLst>
                  <a:ext uri="{FF2B5EF4-FFF2-40B4-BE49-F238E27FC236}">
                    <a16:creationId xmlns:a16="http://schemas.microsoft.com/office/drawing/2014/main" id="{0C4A6875-6448-D400-F46C-740CFF2D6FCB}"/>
                  </a:ext>
                </a:extLst>
              </p:cNvPr>
              <p:cNvSpPr txBox="1"/>
              <p:nvPr/>
            </p:nvSpPr>
            <p:spPr>
              <a:xfrm>
                <a:off x="1661089" y="1032898"/>
                <a:ext cx="1206941" cy="548433"/>
              </a:xfrm>
              <a:prstGeom prst="rect">
                <a:avLst/>
              </a:prstGeom>
              <a:noFill/>
              <a:ln>
                <a:noFill/>
              </a:ln>
            </p:spPr>
            <p:txBody>
              <a:bodyPr spcFirstLastPara="1" wrap="square" lIns="7600" tIns="3800" rIns="0" bIns="380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US" sz="1200" b="0" i="0" u="none" strike="noStrike" cap="none" dirty="0">
                    <a:solidFill>
                      <a:srgbClr val="161616"/>
                    </a:solidFill>
                    <a:latin typeface="Arial"/>
                    <a:ea typeface="Arial"/>
                    <a:cs typeface="Arial"/>
                    <a:sym typeface="Arial"/>
                  </a:rPr>
                  <a:t>May be systematically missing certain groups (e.g., urban poor, informal settlements).</a:t>
                </a:r>
                <a:endParaRPr sz="1200" b="0" i="0" u="none" strike="noStrike" cap="none" dirty="0">
                  <a:solidFill>
                    <a:srgbClr val="161616"/>
                  </a:solidFill>
                  <a:latin typeface="Arial"/>
                  <a:ea typeface="Arial"/>
                  <a:cs typeface="Arial"/>
                  <a:sym typeface="Arial"/>
                </a:endParaRPr>
              </a:p>
            </p:txBody>
          </p:sp>
          <p:sp>
            <p:nvSpPr>
              <p:cNvPr id="77" name="Google Shape;263;p1">
                <a:extLst>
                  <a:ext uri="{FF2B5EF4-FFF2-40B4-BE49-F238E27FC236}">
                    <a16:creationId xmlns:a16="http://schemas.microsoft.com/office/drawing/2014/main" id="{1F0AFAEC-B99D-8DA9-5414-3491AFE96435}"/>
                  </a:ext>
                </a:extLst>
              </p:cNvPr>
              <p:cNvSpPr txBox="1"/>
              <p:nvPr/>
            </p:nvSpPr>
            <p:spPr>
              <a:xfrm>
                <a:off x="2945901" y="1038170"/>
                <a:ext cx="1338588" cy="537890"/>
              </a:xfrm>
              <a:prstGeom prst="rect">
                <a:avLst/>
              </a:prstGeom>
              <a:noFill/>
              <a:ln>
                <a:noFill/>
              </a:ln>
            </p:spPr>
            <p:txBody>
              <a:bodyPr spcFirstLastPara="1" wrap="square" lIns="7600" tIns="3800" rIns="0" bIns="380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1200" b="0" i="0" u="none" strike="noStrike" cap="none" dirty="0">
                    <a:solidFill>
                      <a:srgbClr val="000000"/>
                    </a:solidFill>
                    <a:latin typeface="Arial"/>
                    <a:ea typeface="Arial"/>
                    <a:cs typeface="Arial"/>
                    <a:sym typeface="Arial"/>
                  </a:rPr>
                  <a:t>Increased community collaboration before/during campaigns.</a:t>
                </a:r>
                <a:endParaRPr sz="1200" b="0" i="0" u="none" strike="noStrike" cap="none" dirty="0">
                  <a:solidFill>
                    <a:srgbClr val="000000"/>
                  </a:solidFill>
                  <a:latin typeface="Arial"/>
                  <a:ea typeface="Arial"/>
                  <a:cs typeface="Arial"/>
                  <a:sym typeface="Arial"/>
                </a:endParaRPr>
              </a:p>
            </p:txBody>
          </p:sp>
          <p:sp>
            <p:nvSpPr>
              <p:cNvPr id="78" name="Google Shape;264;p1">
                <a:extLst>
                  <a:ext uri="{FF2B5EF4-FFF2-40B4-BE49-F238E27FC236}">
                    <a16:creationId xmlns:a16="http://schemas.microsoft.com/office/drawing/2014/main" id="{F50E9AA1-6C2D-212B-505E-7E9E7D07F1FC}"/>
                  </a:ext>
                </a:extLst>
              </p:cNvPr>
              <p:cNvSpPr/>
              <p:nvPr/>
            </p:nvSpPr>
            <p:spPr>
              <a:xfrm>
                <a:off x="102449" y="1726011"/>
                <a:ext cx="1555344" cy="594464"/>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265;p1">
                <a:extLst>
                  <a:ext uri="{FF2B5EF4-FFF2-40B4-BE49-F238E27FC236}">
                    <a16:creationId xmlns:a16="http://schemas.microsoft.com/office/drawing/2014/main" id="{C2AAF953-AE39-0D45-4437-3929B6FD7712}"/>
                  </a:ext>
                </a:extLst>
              </p:cNvPr>
              <p:cNvSpPr txBox="1"/>
              <p:nvPr/>
            </p:nvSpPr>
            <p:spPr>
              <a:xfrm>
                <a:off x="413518" y="1707044"/>
                <a:ext cx="933206" cy="629007"/>
              </a:xfrm>
              <a:prstGeom prst="rect">
                <a:avLst/>
              </a:prstGeom>
              <a:noFill/>
              <a:ln>
                <a:noFill/>
              </a:ln>
            </p:spPr>
            <p:txBody>
              <a:bodyPr spcFirstLastPara="1" wrap="square" lIns="12700" tIns="6350" rIns="0" bIns="635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200" i="0" u="none" strike="noStrike" cap="none" dirty="0">
                    <a:solidFill>
                      <a:schemeClr val="lt1"/>
                    </a:solidFill>
                    <a:latin typeface="Arial"/>
                    <a:ea typeface="Arial"/>
                    <a:cs typeface="Arial"/>
                    <a:sym typeface="Arial"/>
                  </a:rPr>
                  <a:t>Lack of Disaggregated Data. </a:t>
                </a:r>
                <a:endParaRPr sz="1200" i="0" u="none" strike="noStrike" cap="none" baseline="30000" dirty="0">
                  <a:solidFill>
                    <a:schemeClr val="lt1"/>
                  </a:solidFill>
                  <a:latin typeface="Arial"/>
                  <a:ea typeface="Arial"/>
                  <a:cs typeface="Arial"/>
                  <a:sym typeface="Arial"/>
                </a:endParaRPr>
              </a:p>
            </p:txBody>
          </p:sp>
          <p:sp>
            <p:nvSpPr>
              <p:cNvPr id="80" name="Google Shape;266;p1">
                <a:extLst>
                  <a:ext uri="{FF2B5EF4-FFF2-40B4-BE49-F238E27FC236}">
                    <a16:creationId xmlns:a16="http://schemas.microsoft.com/office/drawing/2014/main" id="{444DD1C4-C902-9A9C-1D27-8DCC6BBC4B75}"/>
                  </a:ext>
                </a:extLst>
              </p:cNvPr>
              <p:cNvSpPr/>
              <p:nvPr/>
            </p:nvSpPr>
            <p:spPr>
              <a:xfrm>
                <a:off x="1439375" y="1749963"/>
                <a:ext cx="1554583" cy="548434"/>
              </a:xfrm>
              <a:prstGeom prst="chevron">
                <a:avLst>
                  <a:gd name="adj" fmla="val 50000"/>
                </a:avLst>
              </a:prstGeom>
              <a:solidFill>
                <a:srgbClr val="CACBCF">
                  <a:alpha val="89019"/>
                </a:srgbClr>
              </a:solidFill>
              <a:ln w="25400" cap="flat" cmpd="sng">
                <a:solidFill>
                  <a:srgbClr val="CACB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267;p1">
                <a:extLst>
                  <a:ext uri="{FF2B5EF4-FFF2-40B4-BE49-F238E27FC236}">
                    <a16:creationId xmlns:a16="http://schemas.microsoft.com/office/drawing/2014/main" id="{3E24F8B2-3560-FA99-5EDD-B33CE5EB5B90}"/>
                  </a:ext>
                </a:extLst>
              </p:cNvPr>
              <p:cNvSpPr txBox="1"/>
              <p:nvPr/>
            </p:nvSpPr>
            <p:spPr>
              <a:xfrm>
                <a:off x="1682183" y="1760509"/>
                <a:ext cx="990752" cy="574792"/>
              </a:xfrm>
              <a:prstGeom prst="rect">
                <a:avLst/>
              </a:prstGeom>
              <a:noFill/>
              <a:ln>
                <a:noFill/>
              </a:ln>
            </p:spPr>
            <p:txBody>
              <a:bodyPr spcFirstLastPara="1" wrap="square" lIns="7600" tIns="3800" rIns="0" bIns="380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US" sz="1200" b="0" i="0" u="none" strike="noStrike" cap="none" dirty="0">
                    <a:solidFill>
                      <a:srgbClr val="000000"/>
                    </a:solidFill>
                    <a:latin typeface="Arial"/>
                    <a:ea typeface="Arial"/>
                    <a:cs typeface="Arial"/>
                    <a:sym typeface="Arial"/>
                  </a:rPr>
                  <a:t>Limits understanding of </a:t>
                </a:r>
                <a:r>
                  <a:rPr lang="en-US" sz="1200" b="0" i="1" u="none" strike="noStrike" cap="none" dirty="0">
                    <a:solidFill>
                      <a:srgbClr val="000000"/>
                    </a:solidFill>
                    <a:latin typeface="Arial"/>
                    <a:ea typeface="Arial"/>
                    <a:cs typeface="Arial"/>
                    <a:sym typeface="Arial"/>
                  </a:rPr>
                  <a:t>who</a:t>
                </a:r>
                <a:r>
                  <a:rPr lang="en-US" sz="1200" b="0" i="0" u="none" strike="noStrike" cap="none" dirty="0">
                    <a:solidFill>
                      <a:srgbClr val="000000"/>
                    </a:solidFill>
                    <a:latin typeface="Arial"/>
                    <a:ea typeface="Arial"/>
                    <a:cs typeface="Arial"/>
                    <a:sym typeface="Arial"/>
                  </a:rPr>
                  <a:t> is being missed (e.g., gender, age, etc.).</a:t>
                </a:r>
                <a:endParaRPr sz="1200" b="0" i="0" u="none" strike="noStrike" cap="none" dirty="0">
                  <a:solidFill>
                    <a:srgbClr val="000000"/>
                  </a:solidFill>
                  <a:latin typeface="Arial"/>
                  <a:ea typeface="Arial"/>
                  <a:cs typeface="Arial"/>
                  <a:sym typeface="Arial"/>
                </a:endParaRPr>
              </a:p>
            </p:txBody>
          </p:sp>
          <p:sp>
            <p:nvSpPr>
              <p:cNvPr id="82" name="Google Shape;268;p1">
                <a:extLst>
                  <a:ext uri="{FF2B5EF4-FFF2-40B4-BE49-F238E27FC236}">
                    <a16:creationId xmlns:a16="http://schemas.microsoft.com/office/drawing/2014/main" id="{EA8AE1F5-34D7-F416-B36D-91D64B093415}"/>
                  </a:ext>
                </a:extLst>
              </p:cNvPr>
              <p:cNvSpPr txBox="1"/>
              <p:nvPr/>
            </p:nvSpPr>
            <p:spPr>
              <a:xfrm>
                <a:off x="3098254" y="1760509"/>
                <a:ext cx="1017117" cy="548434"/>
              </a:xfrm>
              <a:prstGeom prst="rect">
                <a:avLst/>
              </a:prstGeom>
              <a:noFill/>
              <a:ln>
                <a:noFill/>
              </a:ln>
            </p:spPr>
            <p:txBody>
              <a:bodyPr spcFirstLastPara="1" wrap="square" lIns="7600" tIns="3800" rIns="0" bIns="380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US" sz="1200" b="0" i="0" u="none" strike="noStrike" cap="none" dirty="0">
                    <a:solidFill>
                      <a:srgbClr val="000000"/>
                    </a:solidFill>
                    <a:latin typeface="Arial"/>
                    <a:ea typeface="Arial"/>
                    <a:cs typeface="Arial"/>
                    <a:sym typeface="Arial"/>
                  </a:rPr>
                  <a:t>Encourage/advise NTD programs to gather more detailed data.</a:t>
                </a:r>
                <a:endParaRPr sz="1200" b="0" i="0" u="none" strike="noStrike" cap="none" dirty="0">
                  <a:solidFill>
                    <a:srgbClr val="000000"/>
                  </a:solidFill>
                  <a:latin typeface="Arial"/>
                  <a:ea typeface="Arial"/>
                  <a:cs typeface="Arial"/>
                  <a:sym typeface="Arial"/>
                </a:endParaRPr>
              </a:p>
            </p:txBody>
          </p:sp>
          <p:sp>
            <p:nvSpPr>
              <p:cNvPr id="83" name="Google Shape;269;p1">
                <a:extLst>
                  <a:ext uri="{FF2B5EF4-FFF2-40B4-BE49-F238E27FC236}">
                    <a16:creationId xmlns:a16="http://schemas.microsoft.com/office/drawing/2014/main" id="{DA0806CC-FBAE-301B-3412-2364C6B27964}"/>
                  </a:ext>
                </a:extLst>
              </p:cNvPr>
              <p:cNvSpPr/>
              <p:nvPr/>
            </p:nvSpPr>
            <p:spPr>
              <a:xfrm>
                <a:off x="102449" y="2446184"/>
                <a:ext cx="1555344" cy="590123"/>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270;p1">
                <a:extLst>
                  <a:ext uri="{FF2B5EF4-FFF2-40B4-BE49-F238E27FC236}">
                    <a16:creationId xmlns:a16="http://schemas.microsoft.com/office/drawing/2014/main" id="{03E4E528-B716-F10D-323B-605D72C8875B}"/>
                  </a:ext>
                </a:extLst>
              </p:cNvPr>
              <p:cNvSpPr txBox="1"/>
              <p:nvPr/>
            </p:nvSpPr>
            <p:spPr>
              <a:xfrm>
                <a:off x="246953" y="2454655"/>
                <a:ext cx="1187548" cy="598463"/>
              </a:xfrm>
              <a:prstGeom prst="rect">
                <a:avLst/>
              </a:prstGeom>
              <a:noFill/>
              <a:ln>
                <a:noFill/>
              </a:ln>
            </p:spPr>
            <p:txBody>
              <a:bodyPr spcFirstLastPara="1" wrap="square" lIns="12700" tIns="6350" rIns="0" bIns="635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200" i="0" u="none" strike="noStrike" cap="none" dirty="0">
                    <a:solidFill>
                      <a:schemeClr val="lt1"/>
                    </a:solidFill>
                    <a:latin typeface="Arial"/>
                    <a:ea typeface="Arial"/>
                    <a:cs typeface="Arial"/>
                    <a:sym typeface="Arial"/>
                  </a:rPr>
                  <a:t>WHO Mapping Protocol's use of Convenience Sampling.</a:t>
                </a:r>
                <a:r>
                  <a:rPr lang="en-US" sz="1200" dirty="0">
                    <a:solidFill>
                      <a:schemeClr val="lt1"/>
                    </a:solidFill>
                  </a:rPr>
                  <a:t> </a:t>
                </a:r>
                <a:endParaRPr sz="1200" i="0" u="none" strike="noStrike" cap="none" baseline="30000" dirty="0">
                  <a:solidFill>
                    <a:schemeClr val="lt1"/>
                  </a:solidFill>
                  <a:latin typeface="Arial"/>
                  <a:ea typeface="Arial"/>
                  <a:cs typeface="Arial"/>
                  <a:sym typeface="Arial"/>
                </a:endParaRPr>
              </a:p>
            </p:txBody>
          </p:sp>
          <p:sp>
            <p:nvSpPr>
              <p:cNvPr id="85" name="Google Shape;271;p1">
                <a:extLst>
                  <a:ext uri="{FF2B5EF4-FFF2-40B4-BE49-F238E27FC236}">
                    <a16:creationId xmlns:a16="http://schemas.microsoft.com/office/drawing/2014/main" id="{EA8BE267-553E-9B0E-5BE1-03B5B16C0465}"/>
                  </a:ext>
                </a:extLst>
              </p:cNvPr>
              <p:cNvSpPr/>
              <p:nvPr/>
            </p:nvSpPr>
            <p:spPr>
              <a:xfrm>
                <a:off x="1439375" y="2467031"/>
                <a:ext cx="1554583" cy="548434"/>
              </a:xfrm>
              <a:prstGeom prst="chevron">
                <a:avLst>
                  <a:gd name="adj" fmla="val 50000"/>
                </a:avLst>
              </a:prstGeom>
              <a:solidFill>
                <a:srgbClr val="CACBCF">
                  <a:alpha val="89019"/>
                </a:srgbClr>
              </a:solidFill>
              <a:ln w="25400" cap="flat" cmpd="sng">
                <a:solidFill>
                  <a:srgbClr val="CACB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272;p1">
                <a:extLst>
                  <a:ext uri="{FF2B5EF4-FFF2-40B4-BE49-F238E27FC236}">
                    <a16:creationId xmlns:a16="http://schemas.microsoft.com/office/drawing/2014/main" id="{704E23FA-D70E-6272-7C89-02227F978CBE}"/>
                  </a:ext>
                </a:extLst>
              </p:cNvPr>
              <p:cNvSpPr txBox="1"/>
              <p:nvPr/>
            </p:nvSpPr>
            <p:spPr>
              <a:xfrm>
                <a:off x="1740183" y="2461763"/>
                <a:ext cx="943295" cy="548432"/>
              </a:xfrm>
              <a:prstGeom prst="rect">
                <a:avLst/>
              </a:prstGeom>
              <a:noFill/>
              <a:ln>
                <a:noFill/>
              </a:ln>
            </p:spPr>
            <p:txBody>
              <a:bodyPr spcFirstLastPara="1" wrap="square" lIns="7600" tIns="3800" rIns="0" bIns="380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US" sz="1200" b="0" i="0" u="none" strike="noStrike" cap="none" dirty="0">
                    <a:solidFill>
                      <a:srgbClr val="000000"/>
                    </a:solidFill>
                    <a:latin typeface="Arial"/>
                    <a:ea typeface="Arial"/>
                    <a:cs typeface="Arial"/>
                    <a:sym typeface="Arial"/>
                  </a:rPr>
                  <a:t>May be systematically missing certain groups.</a:t>
                </a:r>
                <a:endParaRPr sz="1200" b="0" i="0" u="none" strike="noStrike" cap="none" dirty="0">
                  <a:solidFill>
                    <a:srgbClr val="000000"/>
                  </a:solidFill>
                  <a:latin typeface="Arial"/>
                  <a:ea typeface="Arial"/>
                  <a:cs typeface="Arial"/>
                  <a:sym typeface="Arial"/>
                </a:endParaRPr>
              </a:p>
            </p:txBody>
          </p:sp>
          <p:sp>
            <p:nvSpPr>
              <p:cNvPr id="87" name="Google Shape;273;p1">
                <a:extLst>
                  <a:ext uri="{FF2B5EF4-FFF2-40B4-BE49-F238E27FC236}">
                    <a16:creationId xmlns:a16="http://schemas.microsoft.com/office/drawing/2014/main" id="{9E457C4B-42F0-2259-7244-65019F187DB4}"/>
                  </a:ext>
                </a:extLst>
              </p:cNvPr>
              <p:cNvSpPr txBox="1"/>
              <p:nvPr/>
            </p:nvSpPr>
            <p:spPr>
              <a:xfrm>
                <a:off x="3145723" y="2467034"/>
                <a:ext cx="1011845" cy="537890"/>
              </a:xfrm>
              <a:prstGeom prst="rect">
                <a:avLst/>
              </a:prstGeom>
              <a:noFill/>
              <a:ln>
                <a:noFill/>
              </a:ln>
            </p:spPr>
            <p:txBody>
              <a:bodyPr spcFirstLastPara="1" wrap="square" lIns="7600" tIns="3800" rIns="0" bIns="380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US" sz="1200" b="0" i="0" u="none" strike="noStrike" cap="none" dirty="0">
                    <a:solidFill>
                      <a:srgbClr val="000000"/>
                    </a:solidFill>
                    <a:latin typeface="Arial"/>
                    <a:ea typeface="Arial"/>
                    <a:cs typeface="Arial"/>
                    <a:sym typeface="Arial"/>
                  </a:rPr>
                  <a:t>Detailed mapping.</a:t>
                </a:r>
                <a:endParaRPr sz="1200" b="0" i="0" u="none" strike="noStrike" cap="none" dirty="0">
                  <a:solidFill>
                    <a:srgbClr val="000000"/>
                  </a:solidFill>
                  <a:latin typeface="Arial"/>
                  <a:ea typeface="Arial"/>
                  <a:cs typeface="Arial"/>
                  <a:sym typeface="Arial"/>
                </a:endParaRPr>
              </a:p>
            </p:txBody>
          </p:sp>
          <p:sp>
            <p:nvSpPr>
              <p:cNvPr id="88" name="Google Shape;274;p1">
                <a:extLst>
                  <a:ext uri="{FF2B5EF4-FFF2-40B4-BE49-F238E27FC236}">
                    <a16:creationId xmlns:a16="http://schemas.microsoft.com/office/drawing/2014/main" id="{0B68B298-7B68-9AEA-0C7A-80A6B634DCD2}"/>
                  </a:ext>
                </a:extLst>
              </p:cNvPr>
              <p:cNvSpPr/>
              <p:nvPr/>
            </p:nvSpPr>
            <p:spPr>
              <a:xfrm>
                <a:off x="102449" y="3162015"/>
                <a:ext cx="1555344" cy="586088"/>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275;p1">
                <a:extLst>
                  <a:ext uri="{FF2B5EF4-FFF2-40B4-BE49-F238E27FC236}">
                    <a16:creationId xmlns:a16="http://schemas.microsoft.com/office/drawing/2014/main" id="{860B956C-EEA2-7C4B-F04C-B816886DFDA5}"/>
                  </a:ext>
                </a:extLst>
              </p:cNvPr>
              <p:cNvSpPr txBox="1"/>
              <p:nvPr/>
            </p:nvSpPr>
            <p:spPr>
              <a:xfrm>
                <a:off x="413518" y="3141180"/>
                <a:ext cx="933206" cy="629007"/>
              </a:xfrm>
              <a:prstGeom prst="rect">
                <a:avLst/>
              </a:prstGeom>
              <a:noFill/>
              <a:ln>
                <a:noFill/>
              </a:ln>
            </p:spPr>
            <p:txBody>
              <a:bodyPr spcFirstLastPara="1" wrap="square" lIns="12700" tIns="6350" rIns="0" bIns="635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200" i="0" u="none" strike="noStrike" cap="none" dirty="0">
                    <a:solidFill>
                      <a:schemeClr val="lt1"/>
                    </a:solidFill>
                    <a:latin typeface="Arial"/>
                    <a:ea typeface="Arial"/>
                    <a:cs typeface="Arial"/>
                    <a:sym typeface="Arial"/>
                  </a:rPr>
                  <a:t>Insufficient Time. </a:t>
                </a:r>
                <a:endParaRPr sz="1200" i="0" u="none" strike="noStrike" cap="none" baseline="30000" dirty="0">
                  <a:solidFill>
                    <a:srgbClr val="000000"/>
                  </a:solidFill>
                  <a:latin typeface="Arial"/>
                  <a:ea typeface="Arial"/>
                  <a:cs typeface="Arial"/>
                  <a:sym typeface="Arial"/>
                </a:endParaRPr>
              </a:p>
            </p:txBody>
          </p:sp>
          <p:sp>
            <p:nvSpPr>
              <p:cNvPr id="90" name="Google Shape;276;p1">
                <a:extLst>
                  <a:ext uri="{FF2B5EF4-FFF2-40B4-BE49-F238E27FC236}">
                    <a16:creationId xmlns:a16="http://schemas.microsoft.com/office/drawing/2014/main" id="{DA619528-C962-C3B0-E08B-F554938784FA}"/>
                  </a:ext>
                </a:extLst>
              </p:cNvPr>
              <p:cNvSpPr/>
              <p:nvPr/>
            </p:nvSpPr>
            <p:spPr>
              <a:xfrm>
                <a:off x="1439375" y="3184100"/>
                <a:ext cx="1554583" cy="548434"/>
              </a:xfrm>
              <a:prstGeom prst="chevron">
                <a:avLst>
                  <a:gd name="adj" fmla="val 50000"/>
                </a:avLst>
              </a:prstGeom>
              <a:solidFill>
                <a:srgbClr val="CACBCF">
                  <a:alpha val="89019"/>
                </a:srgbClr>
              </a:solidFill>
              <a:ln w="25400" cap="flat" cmpd="sng">
                <a:solidFill>
                  <a:srgbClr val="CACB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277;p1">
                <a:extLst>
                  <a:ext uri="{FF2B5EF4-FFF2-40B4-BE49-F238E27FC236}">
                    <a16:creationId xmlns:a16="http://schemas.microsoft.com/office/drawing/2014/main" id="{063172C6-749B-DE62-0621-00E84D8ACAA1}"/>
                  </a:ext>
                </a:extLst>
              </p:cNvPr>
              <p:cNvSpPr txBox="1"/>
              <p:nvPr/>
            </p:nvSpPr>
            <p:spPr>
              <a:xfrm>
                <a:off x="1593486" y="3184104"/>
                <a:ext cx="1250721" cy="548432"/>
              </a:xfrm>
              <a:prstGeom prst="rect">
                <a:avLst/>
              </a:prstGeom>
              <a:noFill/>
              <a:ln>
                <a:noFill/>
              </a:ln>
            </p:spPr>
            <p:txBody>
              <a:bodyPr spcFirstLastPara="1" wrap="square" lIns="7600" tIns="3800" rIns="0" bIns="380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1200" b="0" i="0" u="none" strike="noStrike" cap="none" dirty="0">
                    <a:solidFill>
                      <a:srgbClr val="000000"/>
                    </a:solidFill>
                    <a:latin typeface="Arial"/>
                    <a:ea typeface="Arial"/>
                    <a:cs typeface="Arial"/>
                    <a:sym typeface="Arial"/>
                  </a:rPr>
                  <a:t>Limits interactions with resistant individuals + revisiting houses </a:t>
                </a:r>
                <a:br>
                  <a:rPr lang="en-US" sz="1200" b="0" i="0" u="none" strike="noStrike" cap="none" dirty="0">
                    <a:solidFill>
                      <a:srgbClr val="000000"/>
                    </a:solidFill>
                    <a:latin typeface="Arial"/>
                    <a:ea typeface="Arial"/>
                    <a:cs typeface="Arial"/>
                    <a:sym typeface="Arial"/>
                  </a:rPr>
                </a:br>
                <a:r>
                  <a:rPr lang="en-US" sz="1200" b="0" i="0" u="none" strike="noStrike" cap="none" dirty="0">
                    <a:solidFill>
                      <a:srgbClr val="000000"/>
                    </a:solidFill>
                    <a:latin typeface="Arial"/>
                    <a:ea typeface="Arial"/>
                    <a:cs typeface="Arial"/>
                    <a:sym typeface="Arial"/>
                  </a:rPr>
                  <a:t>where no one was home.</a:t>
                </a:r>
                <a:endParaRPr sz="1200" b="0" i="0" u="none" strike="noStrike" cap="none" dirty="0">
                  <a:solidFill>
                    <a:srgbClr val="000000"/>
                  </a:solidFill>
                  <a:latin typeface="Arial"/>
                  <a:ea typeface="Arial"/>
                  <a:cs typeface="Arial"/>
                  <a:sym typeface="Arial"/>
                </a:endParaRPr>
              </a:p>
            </p:txBody>
          </p:sp>
          <p:sp>
            <p:nvSpPr>
              <p:cNvPr id="92" name="Google Shape;278;p1">
                <a:extLst>
                  <a:ext uri="{FF2B5EF4-FFF2-40B4-BE49-F238E27FC236}">
                    <a16:creationId xmlns:a16="http://schemas.microsoft.com/office/drawing/2014/main" id="{F18062DC-8AF4-3FF4-ADF7-4468B2BFBB6A}"/>
                  </a:ext>
                </a:extLst>
              </p:cNvPr>
              <p:cNvSpPr txBox="1"/>
              <p:nvPr/>
            </p:nvSpPr>
            <p:spPr>
              <a:xfrm>
                <a:off x="3066609" y="3189375"/>
                <a:ext cx="1064575" cy="532618"/>
              </a:xfrm>
              <a:prstGeom prst="rect">
                <a:avLst/>
              </a:prstGeom>
              <a:noFill/>
              <a:ln>
                <a:noFill/>
              </a:ln>
            </p:spPr>
            <p:txBody>
              <a:bodyPr spcFirstLastPara="1" wrap="square" lIns="7600" tIns="3800" rIns="0" bIns="380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US" sz="1200" b="0" i="0" u="none" strike="noStrike" cap="none" dirty="0">
                    <a:solidFill>
                      <a:srgbClr val="000000"/>
                    </a:solidFill>
                    <a:latin typeface="Arial"/>
                    <a:ea typeface="Arial"/>
                    <a:cs typeface="Arial"/>
                    <a:sym typeface="Arial"/>
                  </a:rPr>
                  <a:t>Extend duration of MDA campaigns beyond several days/weeks.</a:t>
                </a:r>
                <a:endParaRPr sz="1200" b="0" i="0" u="none" strike="noStrike" cap="none" dirty="0">
                  <a:solidFill>
                    <a:srgbClr val="000000"/>
                  </a:solidFill>
                  <a:latin typeface="Arial"/>
                  <a:ea typeface="Arial"/>
                  <a:cs typeface="Arial"/>
                  <a:sym typeface="Arial"/>
                </a:endParaRPr>
              </a:p>
            </p:txBody>
          </p:sp>
          <p:sp>
            <p:nvSpPr>
              <p:cNvPr id="93" name="Google Shape;279;p1">
                <a:extLst>
                  <a:ext uri="{FF2B5EF4-FFF2-40B4-BE49-F238E27FC236}">
                    <a16:creationId xmlns:a16="http://schemas.microsoft.com/office/drawing/2014/main" id="{909BF64E-BFC7-D958-4317-EF5A4467F2A0}"/>
                  </a:ext>
                </a:extLst>
              </p:cNvPr>
              <p:cNvSpPr/>
              <p:nvPr/>
            </p:nvSpPr>
            <p:spPr>
              <a:xfrm>
                <a:off x="102449" y="3873812"/>
                <a:ext cx="1555344" cy="582902"/>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280;p1">
                <a:extLst>
                  <a:ext uri="{FF2B5EF4-FFF2-40B4-BE49-F238E27FC236}">
                    <a16:creationId xmlns:a16="http://schemas.microsoft.com/office/drawing/2014/main" id="{D75D17D1-4598-168A-445C-115ECCCD49D4}"/>
                  </a:ext>
                </a:extLst>
              </p:cNvPr>
              <p:cNvSpPr txBox="1"/>
              <p:nvPr/>
            </p:nvSpPr>
            <p:spPr>
              <a:xfrm>
                <a:off x="471520" y="3858249"/>
                <a:ext cx="875204" cy="629007"/>
              </a:xfrm>
              <a:prstGeom prst="rect">
                <a:avLst/>
              </a:prstGeom>
              <a:noFill/>
              <a:ln>
                <a:noFill/>
              </a:ln>
            </p:spPr>
            <p:txBody>
              <a:bodyPr spcFirstLastPara="1" wrap="square" lIns="12700" tIns="6350" rIns="0" bIns="635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200" i="0" u="none" strike="noStrike" cap="none" dirty="0">
                    <a:solidFill>
                      <a:schemeClr val="lt1"/>
                    </a:solidFill>
                    <a:latin typeface="Arial"/>
                    <a:ea typeface="Arial"/>
                    <a:cs typeface="Arial"/>
                    <a:sym typeface="Arial"/>
                  </a:rPr>
                  <a:t>Tool Limitations. </a:t>
                </a:r>
                <a:endParaRPr sz="1200" i="0" u="none" strike="noStrike" cap="none" baseline="30000" dirty="0">
                  <a:solidFill>
                    <a:srgbClr val="000000"/>
                  </a:solidFill>
                  <a:latin typeface="Arial"/>
                  <a:ea typeface="Arial"/>
                  <a:cs typeface="Arial"/>
                  <a:sym typeface="Arial"/>
                </a:endParaRPr>
              </a:p>
            </p:txBody>
          </p:sp>
          <p:sp>
            <p:nvSpPr>
              <p:cNvPr id="95" name="Google Shape;281;p1">
                <a:extLst>
                  <a:ext uri="{FF2B5EF4-FFF2-40B4-BE49-F238E27FC236}">
                    <a16:creationId xmlns:a16="http://schemas.microsoft.com/office/drawing/2014/main" id="{FA753BE4-F71F-5EA2-60BF-2765DD794818}"/>
                  </a:ext>
                </a:extLst>
              </p:cNvPr>
              <p:cNvSpPr/>
              <p:nvPr/>
            </p:nvSpPr>
            <p:spPr>
              <a:xfrm>
                <a:off x="1439375" y="3895896"/>
                <a:ext cx="1554583" cy="548434"/>
              </a:xfrm>
              <a:prstGeom prst="chevron">
                <a:avLst>
                  <a:gd name="adj" fmla="val 50000"/>
                </a:avLst>
              </a:prstGeom>
              <a:solidFill>
                <a:srgbClr val="CACBCF">
                  <a:alpha val="89019"/>
                </a:srgbClr>
              </a:solidFill>
              <a:ln w="25400" cap="flat" cmpd="sng">
                <a:solidFill>
                  <a:srgbClr val="CACB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282;p1">
                <a:extLst>
                  <a:ext uri="{FF2B5EF4-FFF2-40B4-BE49-F238E27FC236}">
                    <a16:creationId xmlns:a16="http://schemas.microsoft.com/office/drawing/2014/main" id="{2EBCD11E-848E-CF62-CF09-581FDBA1A2D4}"/>
                  </a:ext>
                </a:extLst>
              </p:cNvPr>
              <p:cNvSpPr txBox="1"/>
              <p:nvPr/>
            </p:nvSpPr>
            <p:spPr>
              <a:xfrm>
                <a:off x="1740184" y="3895901"/>
                <a:ext cx="948567" cy="548432"/>
              </a:xfrm>
              <a:prstGeom prst="rect">
                <a:avLst/>
              </a:prstGeom>
              <a:noFill/>
              <a:ln>
                <a:noFill/>
              </a:ln>
            </p:spPr>
            <p:txBody>
              <a:bodyPr spcFirstLastPara="1" wrap="square" lIns="7600" tIns="3800" rIns="0" bIns="380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US" sz="1200" b="0" i="0" u="none" strike="noStrike" cap="none" dirty="0">
                    <a:solidFill>
                      <a:srgbClr val="000000"/>
                    </a:solidFill>
                    <a:latin typeface="Arial"/>
                    <a:ea typeface="Arial"/>
                    <a:cs typeface="Arial"/>
                    <a:sym typeface="Arial"/>
                  </a:rPr>
                  <a:t>MDA dose pole ill-adapted for stunted or disabled populations.</a:t>
                </a:r>
                <a:endParaRPr sz="1200" b="0" i="0" u="none" strike="noStrike" cap="none" dirty="0">
                  <a:solidFill>
                    <a:srgbClr val="000000"/>
                  </a:solidFill>
                  <a:latin typeface="Arial"/>
                  <a:ea typeface="Arial"/>
                  <a:cs typeface="Arial"/>
                  <a:sym typeface="Arial"/>
                </a:endParaRPr>
              </a:p>
            </p:txBody>
          </p:sp>
          <p:sp>
            <p:nvSpPr>
              <p:cNvPr id="97" name="Google Shape;283;p1">
                <a:extLst>
                  <a:ext uri="{FF2B5EF4-FFF2-40B4-BE49-F238E27FC236}">
                    <a16:creationId xmlns:a16="http://schemas.microsoft.com/office/drawing/2014/main" id="{CA65F4DA-A278-AA2A-264A-BAC1086195C5}"/>
                  </a:ext>
                </a:extLst>
              </p:cNvPr>
              <p:cNvSpPr txBox="1"/>
              <p:nvPr/>
            </p:nvSpPr>
            <p:spPr>
              <a:xfrm>
                <a:off x="3114066" y="3911720"/>
                <a:ext cx="1011846" cy="516802"/>
              </a:xfrm>
              <a:prstGeom prst="rect">
                <a:avLst/>
              </a:prstGeom>
              <a:noFill/>
              <a:ln>
                <a:noFill/>
              </a:ln>
            </p:spPr>
            <p:txBody>
              <a:bodyPr spcFirstLastPara="1" wrap="square" lIns="7600" tIns="3800" rIns="0" bIns="380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US" sz="1200" b="0" i="0" u="none" strike="noStrike" cap="none" dirty="0">
                    <a:solidFill>
                      <a:srgbClr val="000000"/>
                    </a:solidFill>
                    <a:latin typeface="Arial"/>
                    <a:ea typeface="Arial"/>
                    <a:cs typeface="Arial"/>
                    <a:sym typeface="Arial"/>
                  </a:rPr>
                  <a:t>Consider alternative strategies for dosing (e.g., weight-based).</a:t>
                </a:r>
                <a:endParaRPr sz="1200" b="0" i="0" u="none" strike="noStrike" cap="none" dirty="0">
                  <a:solidFill>
                    <a:srgbClr val="000000"/>
                  </a:solidFill>
                  <a:latin typeface="Arial"/>
                  <a:ea typeface="Arial"/>
                  <a:cs typeface="Arial"/>
                  <a:sym typeface="Arial"/>
                </a:endParaRPr>
              </a:p>
            </p:txBody>
          </p:sp>
          <p:sp>
            <p:nvSpPr>
              <p:cNvPr id="98" name="Google Shape;284;p1">
                <a:extLst>
                  <a:ext uri="{FF2B5EF4-FFF2-40B4-BE49-F238E27FC236}">
                    <a16:creationId xmlns:a16="http://schemas.microsoft.com/office/drawing/2014/main" id="{DCCAD605-FB15-4D70-CB85-C5C263B1A48B}"/>
                  </a:ext>
                </a:extLst>
              </p:cNvPr>
              <p:cNvSpPr/>
              <p:nvPr/>
            </p:nvSpPr>
            <p:spPr>
              <a:xfrm>
                <a:off x="1439375" y="4618237"/>
                <a:ext cx="1554583" cy="548434"/>
              </a:xfrm>
              <a:prstGeom prst="chevron">
                <a:avLst>
                  <a:gd name="adj" fmla="val 50000"/>
                </a:avLst>
              </a:prstGeom>
              <a:solidFill>
                <a:srgbClr val="CACBCF">
                  <a:alpha val="89019"/>
                </a:srgbClr>
              </a:solidFill>
              <a:ln w="25400" cap="flat" cmpd="sng">
                <a:solidFill>
                  <a:srgbClr val="CACB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285;p1">
                <a:extLst>
                  <a:ext uri="{FF2B5EF4-FFF2-40B4-BE49-F238E27FC236}">
                    <a16:creationId xmlns:a16="http://schemas.microsoft.com/office/drawing/2014/main" id="{F3C5488D-0A37-2F00-61BF-05AEB06E5AC5}"/>
                  </a:ext>
                </a:extLst>
              </p:cNvPr>
              <p:cNvSpPr txBox="1"/>
              <p:nvPr/>
            </p:nvSpPr>
            <p:spPr>
              <a:xfrm>
                <a:off x="1666363" y="4665684"/>
                <a:ext cx="1090937" cy="490447"/>
              </a:xfrm>
              <a:prstGeom prst="rect">
                <a:avLst/>
              </a:prstGeom>
              <a:noFill/>
              <a:ln>
                <a:noFill/>
              </a:ln>
            </p:spPr>
            <p:txBody>
              <a:bodyPr spcFirstLastPara="1" wrap="square" lIns="7600" tIns="3800" rIns="0" bIns="380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US" sz="1200" b="0" i="0" u="none" strike="noStrike" cap="none" dirty="0">
                    <a:solidFill>
                      <a:srgbClr val="000000"/>
                    </a:solidFill>
                    <a:latin typeface="Arial"/>
                    <a:ea typeface="Arial"/>
                    <a:cs typeface="Arial"/>
                    <a:sym typeface="Arial"/>
                  </a:rPr>
                  <a:t>Ignoring context limits program reach (e.g., rainy season, Ramadan).</a:t>
                </a:r>
                <a:endParaRPr sz="1200" b="0" i="0" u="none" strike="noStrike" cap="none" dirty="0">
                  <a:solidFill>
                    <a:srgbClr val="000000"/>
                  </a:solidFill>
                  <a:latin typeface="Arial"/>
                  <a:ea typeface="Arial"/>
                  <a:cs typeface="Arial"/>
                  <a:sym typeface="Arial"/>
                </a:endParaRPr>
              </a:p>
            </p:txBody>
          </p:sp>
          <p:sp>
            <p:nvSpPr>
              <p:cNvPr id="100" name="Google Shape;286;p1">
                <a:extLst>
                  <a:ext uri="{FF2B5EF4-FFF2-40B4-BE49-F238E27FC236}">
                    <a16:creationId xmlns:a16="http://schemas.microsoft.com/office/drawing/2014/main" id="{BA594D55-20C5-835E-495C-3122D6384E5D}"/>
                  </a:ext>
                </a:extLst>
              </p:cNvPr>
              <p:cNvSpPr/>
              <p:nvPr/>
            </p:nvSpPr>
            <p:spPr>
              <a:xfrm>
                <a:off x="2845342" y="4618237"/>
                <a:ext cx="1559856" cy="548434"/>
              </a:xfrm>
              <a:prstGeom prst="chevron">
                <a:avLst>
                  <a:gd name="adj" fmla="val 50000"/>
                </a:avLst>
              </a:prstGeom>
              <a:solidFill>
                <a:schemeClr val="accent6"/>
              </a:solidFill>
              <a:ln w="25400" cap="flat" cmpd="sng">
                <a:solidFill>
                  <a:srgbClr val="CACB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287;p1">
                <a:extLst>
                  <a:ext uri="{FF2B5EF4-FFF2-40B4-BE49-F238E27FC236}">
                    <a16:creationId xmlns:a16="http://schemas.microsoft.com/office/drawing/2014/main" id="{CE62A245-AF68-D68F-DE02-BE548BB16091}"/>
                  </a:ext>
                </a:extLst>
              </p:cNvPr>
              <p:cNvSpPr txBox="1"/>
              <p:nvPr/>
            </p:nvSpPr>
            <p:spPr>
              <a:xfrm>
                <a:off x="3166820" y="4628783"/>
                <a:ext cx="774561" cy="522076"/>
              </a:xfrm>
              <a:prstGeom prst="rect">
                <a:avLst/>
              </a:prstGeom>
              <a:noFill/>
              <a:ln>
                <a:noFill/>
              </a:ln>
            </p:spPr>
            <p:txBody>
              <a:bodyPr spcFirstLastPara="1" wrap="square" lIns="7600" tIns="3800" rIns="0" bIns="380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US" sz="1200" b="0" i="0" u="none" strike="noStrike" cap="none" dirty="0">
                    <a:solidFill>
                      <a:srgbClr val="000000"/>
                    </a:solidFill>
                    <a:latin typeface="Arial"/>
                    <a:ea typeface="Arial"/>
                    <a:cs typeface="Arial"/>
                    <a:sym typeface="Arial"/>
                  </a:rPr>
                  <a:t>Microplanning.</a:t>
                </a:r>
                <a:endParaRPr sz="1200" b="0" i="0" u="none" strike="noStrike" cap="none" dirty="0">
                  <a:solidFill>
                    <a:srgbClr val="000000"/>
                  </a:solidFill>
                  <a:latin typeface="Arial"/>
                  <a:ea typeface="Arial"/>
                  <a:cs typeface="Arial"/>
                  <a:sym typeface="Arial"/>
                </a:endParaRPr>
              </a:p>
            </p:txBody>
          </p:sp>
        </p:grpSp>
        <p:grpSp>
          <p:nvGrpSpPr>
            <p:cNvPr id="62" name="Google Shape;288;p1">
              <a:extLst>
                <a:ext uri="{FF2B5EF4-FFF2-40B4-BE49-F238E27FC236}">
                  <a16:creationId xmlns:a16="http://schemas.microsoft.com/office/drawing/2014/main" id="{E2F5C3B2-5E02-E7C7-7EA3-D7D8B35FB6E4}"/>
                </a:ext>
              </a:extLst>
            </p:cNvPr>
            <p:cNvGrpSpPr/>
            <p:nvPr/>
          </p:nvGrpSpPr>
          <p:grpSpPr>
            <a:xfrm>
              <a:off x="473785" y="732688"/>
              <a:ext cx="3705499" cy="288232"/>
              <a:chOff x="513030" y="822313"/>
              <a:chExt cx="3688146" cy="283750"/>
            </a:xfrm>
          </p:grpSpPr>
          <p:sp>
            <p:nvSpPr>
              <p:cNvPr id="63" name="Google Shape;289;p1">
                <a:extLst>
                  <a:ext uri="{FF2B5EF4-FFF2-40B4-BE49-F238E27FC236}">
                    <a16:creationId xmlns:a16="http://schemas.microsoft.com/office/drawing/2014/main" id="{B56E1A94-52F5-6461-E7EE-2726BFF9ACA5}"/>
                  </a:ext>
                </a:extLst>
              </p:cNvPr>
              <p:cNvSpPr txBox="1"/>
              <p:nvPr/>
            </p:nvSpPr>
            <p:spPr>
              <a:xfrm>
                <a:off x="513030" y="822313"/>
                <a:ext cx="73044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i="0" u="none" strike="noStrike" cap="none" dirty="0">
                    <a:solidFill>
                      <a:schemeClr val="dk1"/>
                    </a:solidFill>
                    <a:latin typeface="Arial"/>
                    <a:ea typeface="Arial"/>
                    <a:cs typeface="Arial"/>
                    <a:sym typeface="Arial"/>
                  </a:rPr>
                  <a:t>Limitation</a:t>
                </a:r>
                <a:endParaRPr sz="1600" b="0" i="0" u="none" strike="noStrike" cap="none" dirty="0">
                  <a:solidFill>
                    <a:srgbClr val="000000"/>
                  </a:solidFill>
                  <a:latin typeface="Arial"/>
                  <a:ea typeface="Arial"/>
                  <a:cs typeface="Arial"/>
                  <a:sym typeface="Arial"/>
                </a:endParaRPr>
              </a:p>
            </p:txBody>
          </p:sp>
          <p:sp>
            <p:nvSpPr>
              <p:cNvPr id="64" name="Google Shape;290;p1">
                <a:extLst>
                  <a:ext uri="{FF2B5EF4-FFF2-40B4-BE49-F238E27FC236}">
                    <a16:creationId xmlns:a16="http://schemas.microsoft.com/office/drawing/2014/main" id="{863916AF-E3E7-31DB-DD67-3860EAC3D2DC}"/>
                  </a:ext>
                </a:extLst>
              </p:cNvPr>
              <p:cNvSpPr txBox="1"/>
              <p:nvPr/>
            </p:nvSpPr>
            <p:spPr>
              <a:xfrm>
                <a:off x="1903540" y="829064"/>
                <a:ext cx="73044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i="0" u="none" strike="noStrike" cap="none" dirty="0">
                    <a:solidFill>
                      <a:schemeClr val="dk1"/>
                    </a:solidFill>
                    <a:latin typeface="Arial"/>
                    <a:ea typeface="Arial"/>
                    <a:cs typeface="Arial"/>
                    <a:sym typeface="Arial"/>
                  </a:rPr>
                  <a:t>Concern</a:t>
                </a:r>
                <a:endParaRPr sz="1600" b="0" i="0" u="none" strike="noStrike" cap="none" dirty="0">
                  <a:solidFill>
                    <a:srgbClr val="000000"/>
                  </a:solidFill>
                  <a:latin typeface="Arial"/>
                  <a:ea typeface="Arial"/>
                  <a:cs typeface="Arial"/>
                  <a:sym typeface="Arial"/>
                </a:endParaRPr>
              </a:p>
            </p:txBody>
          </p:sp>
          <p:sp>
            <p:nvSpPr>
              <p:cNvPr id="65" name="Google Shape;291;p1">
                <a:extLst>
                  <a:ext uri="{FF2B5EF4-FFF2-40B4-BE49-F238E27FC236}">
                    <a16:creationId xmlns:a16="http://schemas.microsoft.com/office/drawing/2014/main" id="{267BC902-B99C-8926-4ABD-A01F75D8DB12}"/>
                  </a:ext>
                </a:extLst>
              </p:cNvPr>
              <p:cNvSpPr txBox="1"/>
              <p:nvPr/>
            </p:nvSpPr>
            <p:spPr>
              <a:xfrm>
                <a:off x="3078280" y="822582"/>
                <a:ext cx="112289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i="0" u="none" strike="noStrike" cap="none" dirty="0">
                    <a:solidFill>
                      <a:schemeClr val="dk1"/>
                    </a:solidFill>
                    <a:latin typeface="Arial"/>
                    <a:ea typeface="Arial"/>
                    <a:cs typeface="Arial"/>
                    <a:sym typeface="Arial"/>
                  </a:rPr>
                  <a:t>Possible Strategy</a:t>
                </a:r>
                <a:endParaRPr sz="1600" b="0" i="0" u="none" strike="noStrike" cap="none" dirty="0">
                  <a:solidFill>
                    <a:schemeClr val="dk1"/>
                  </a:solidFill>
                  <a:latin typeface="Arial"/>
                  <a:ea typeface="Arial"/>
                  <a:cs typeface="Arial"/>
                  <a:sym typeface="Arial"/>
                </a:endParaRPr>
              </a:p>
            </p:txBody>
          </p:sp>
        </p:grpSp>
      </p:grpSp>
      <p:sp>
        <p:nvSpPr>
          <p:cNvPr id="102" name="Google Shape;292;p1">
            <a:extLst>
              <a:ext uri="{FF2B5EF4-FFF2-40B4-BE49-F238E27FC236}">
                <a16:creationId xmlns:a16="http://schemas.microsoft.com/office/drawing/2014/main" id="{3C490BB6-465B-99E5-7CA5-EC5CF2C5C2F1}"/>
              </a:ext>
            </a:extLst>
          </p:cNvPr>
          <p:cNvSpPr txBox="1"/>
          <p:nvPr/>
        </p:nvSpPr>
        <p:spPr>
          <a:xfrm>
            <a:off x="2632105" y="6770701"/>
            <a:ext cx="5033331"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solidFill>
                  <a:srgbClr val="000000"/>
                </a:solidFill>
                <a:latin typeface="Arial" panose="020B0604020202020204" pitchFamily="34" charset="0"/>
                <a:cs typeface="Arial" panose="020B0604020202020204" pitchFamily="34" charset="0"/>
                <a:sym typeface="Arial"/>
              </a:rPr>
              <a:t>There are many different barriers or population characteristics that might contribute to a population being HTR including: geography, conflict, absence due to occupation or lack of awareness of interventions, wider movement patterns of migratory groups, children not enrolled in school, unique recipient factors such as ethnicity/language/cultural beliefs, and/or refusals or fear of side effects particularly around women's reproductive health/fertility which volunteer drug distributors are often not equipped to answer.</a:t>
            </a:r>
            <a:r>
              <a:rPr lang="en-US" sz="1200" b="1" i="0" u="none" strike="noStrike" cap="none" baseline="30000" dirty="0">
                <a:solidFill>
                  <a:srgbClr val="000000"/>
                </a:solidFill>
                <a:latin typeface="Arial" panose="020B0604020202020204" pitchFamily="34" charset="0"/>
                <a:cs typeface="Arial" panose="020B0604020202020204" pitchFamily="34" charset="0"/>
                <a:sym typeface="Arial"/>
              </a:rPr>
              <a:t>6,10,9</a:t>
            </a:r>
            <a:r>
              <a:rPr lang="en-US" sz="1200" i="0" u="none" strike="noStrike" cap="none" baseline="30000" dirty="0">
                <a:solidFill>
                  <a:srgbClr val="000000"/>
                </a:solidFill>
                <a:latin typeface="Arial" panose="020B0604020202020204" pitchFamily="34" charset="0"/>
                <a:cs typeface="Arial" panose="020B0604020202020204" pitchFamily="34" charset="0"/>
                <a:sym typeface="Arial"/>
              </a:rPr>
              <a:t> </a:t>
            </a:r>
            <a:r>
              <a:rPr lang="en-US" sz="1200" b="1" i="0" u="none" strike="noStrike" cap="none" baseline="30000" dirty="0">
                <a:solidFill>
                  <a:srgbClr val="000000"/>
                </a:solidFill>
                <a:latin typeface="Arial" panose="020B0604020202020204" pitchFamily="34" charset="0"/>
                <a:cs typeface="Arial" panose="020B0604020202020204" pitchFamily="34" charset="0"/>
                <a:sym typeface="Arial"/>
              </a:rPr>
              <a:t> </a:t>
            </a:r>
            <a:r>
              <a:rPr lang="en-US" sz="1200" b="0" i="0" u="none" strike="noStrike" cap="none" dirty="0">
                <a:solidFill>
                  <a:srgbClr val="000000"/>
                </a:solidFill>
                <a:latin typeface="Arial" panose="020B0604020202020204" pitchFamily="34" charset="0"/>
                <a:cs typeface="Arial" panose="020B0604020202020204" pitchFamily="34" charset="0"/>
                <a:sym typeface="Arial"/>
              </a:rPr>
              <a:t>Responding to each of these barriers or characteristics requires at a minimum, additional time, attention, planning, and partnership in order to address population, individual, and program factors to improve program reach.</a:t>
            </a:r>
            <a:endParaRPr sz="1200" b="0" i="0" u="none" strike="noStrike" cap="none" dirty="0">
              <a:solidFill>
                <a:srgbClr val="000000"/>
              </a:solidFill>
              <a:latin typeface="Arial" panose="020B0604020202020204" pitchFamily="34" charset="0"/>
              <a:cs typeface="Arial" panose="020B0604020202020204" pitchFamily="34" charset="0"/>
              <a:sym typeface="Arial"/>
            </a:endParaRPr>
          </a:p>
          <a:p>
            <a:pPr marL="228600" marR="0" lvl="0" indent="0" algn="l" rtl="0">
              <a:lnSpc>
                <a:spcPct val="100000"/>
              </a:lnSpc>
              <a:spcBef>
                <a:spcPts val="0"/>
              </a:spcBef>
              <a:spcAft>
                <a:spcPts val="0"/>
              </a:spcAft>
              <a:buClr>
                <a:srgbClr val="000000"/>
              </a:buClr>
              <a:buSzPts val="1100"/>
              <a:buFont typeface="Arial"/>
              <a:buNone/>
            </a:pPr>
            <a:endParaRPr sz="12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solidFill>
                  <a:srgbClr val="000000"/>
                </a:solidFill>
                <a:latin typeface="Arial" panose="020B0604020202020204" pitchFamily="34" charset="0"/>
                <a:cs typeface="Arial" panose="020B0604020202020204" pitchFamily="34" charset="0"/>
                <a:sym typeface="Arial"/>
              </a:rPr>
              <a:t>Notably, the tools and strategies that have helped NTD programs make huge strides for most of</a:t>
            </a:r>
            <a:r>
              <a:rPr lang="en-US" sz="1200" dirty="0">
                <a:latin typeface="Arial" panose="020B0604020202020204" pitchFamily="34" charset="0"/>
                <a:cs typeface="Arial" panose="020B0604020202020204" pitchFamily="34" charset="0"/>
              </a:rPr>
              <a:t> the population may </a:t>
            </a:r>
            <a:r>
              <a:rPr lang="en-US" sz="1200" b="0" i="0" u="none" strike="noStrike" cap="none" dirty="0">
                <a:solidFill>
                  <a:srgbClr val="000000"/>
                </a:solidFill>
                <a:latin typeface="Arial" panose="020B0604020202020204" pitchFamily="34" charset="0"/>
                <a:cs typeface="Arial" panose="020B0604020202020204" pitchFamily="34" charset="0"/>
                <a:sym typeface="Arial"/>
              </a:rPr>
              <a:t>not be the same tools for the ‘last mile efforts’ as they are not sufficiently adapted to HTRPs.</a:t>
            </a:r>
            <a:endParaRPr sz="12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03" name="Google Shape;248;p1">
            <a:extLst>
              <a:ext uri="{FF2B5EF4-FFF2-40B4-BE49-F238E27FC236}">
                <a16:creationId xmlns:a16="http://schemas.microsoft.com/office/drawing/2014/main" id="{1407459E-F020-9ABD-5980-805F32BA19BB}"/>
              </a:ext>
            </a:extLst>
          </p:cNvPr>
          <p:cNvSpPr/>
          <p:nvPr/>
        </p:nvSpPr>
        <p:spPr>
          <a:xfrm>
            <a:off x="3222450" y="9796633"/>
            <a:ext cx="13275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212121"/>
                </a:solidFill>
                <a:latin typeface="Arial"/>
                <a:ea typeface="Arial"/>
                <a:cs typeface="Arial"/>
                <a:sym typeface="Arial"/>
              </a:rPr>
              <a:t>UW START CENTER   </a:t>
            </a:r>
            <a:r>
              <a:rPr lang="en-US" sz="800" dirty="0">
                <a:solidFill>
                  <a:srgbClr val="212121"/>
                </a:solidFill>
              </a:rPr>
              <a:t>3</a:t>
            </a:r>
            <a:endParaRPr sz="1000" b="0" i="0" u="none" strike="noStrike" cap="none" dirty="0">
              <a:solidFill>
                <a:srgbClr val="212121"/>
              </a:solidFill>
              <a:latin typeface="Arial"/>
              <a:ea typeface="Arial"/>
              <a:cs typeface="Arial"/>
              <a:sym typeface="Arial"/>
            </a:endParaRPr>
          </a:p>
        </p:txBody>
      </p:sp>
      <p:sp>
        <p:nvSpPr>
          <p:cNvPr id="2" name="Google Shape;239;p1">
            <a:extLst>
              <a:ext uri="{FF2B5EF4-FFF2-40B4-BE49-F238E27FC236}">
                <a16:creationId xmlns:a16="http://schemas.microsoft.com/office/drawing/2014/main" id="{C8828C65-3CB2-3207-237A-A4C3DC318447}"/>
              </a:ext>
            </a:extLst>
          </p:cNvPr>
          <p:cNvSpPr txBox="1"/>
          <p:nvPr/>
        </p:nvSpPr>
        <p:spPr>
          <a:xfrm>
            <a:off x="511050" y="6301502"/>
            <a:ext cx="67503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dirty="0">
                <a:solidFill>
                  <a:schemeClr val="dk1"/>
                </a:solidFill>
                <a:latin typeface="Arial"/>
                <a:ea typeface="Arial"/>
                <a:cs typeface="Arial"/>
                <a:sym typeface="Arial"/>
              </a:rPr>
              <a:t>IMPLEMENTATION CONSIDERATIONS FOR HTRP PROGRAMS</a:t>
            </a:r>
            <a:endParaRPr sz="1600" b="0" i="0" u="none" strike="noStrike" cap="none" dirty="0">
              <a:solidFill>
                <a:schemeClr val="dk1"/>
              </a:solidFill>
              <a:latin typeface="Arial"/>
              <a:ea typeface="Arial"/>
              <a:cs typeface="Arial"/>
              <a:sym typeface="Arial"/>
            </a:endParaRPr>
          </a:p>
        </p:txBody>
      </p:sp>
      <p:cxnSp>
        <p:nvCxnSpPr>
          <p:cNvPr id="3" name="Google Shape;241;p1">
            <a:extLst>
              <a:ext uri="{FF2B5EF4-FFF2-40B4-BE49-F238E27FC236}">
                <a16:creationId xmlns:a16="http://schemas.microsoft.com/office/drawing/2014/main" id="{96D9F1E9-A6D4-8107-5BF1-E73E006B6FC9}"/>
              </a:ext>
            </a:extLst>
          </p:cNvPr>
          <p:cNvCxnSpPr>
            <a:cxnSpLocks/>
          </p:cNvCxnSpPr>
          <p:nvPr/>
        </p:nvCxnSpPr>
        <p:spPr>
          <a:xfrm>
            <a:off x="6972300" y="6466140"/>
            <a:ext cx="661927" cy="0"/>
          </a:xfrm>
          <a:prstGeom prst="straightConnector1">
            <a:avLst/>
          </a:prstGeom>
          <a:noFill/>
          <a:ln w="12700" cap="flat" cmpd="sng">
            <a:solidFill>
              <a:schemeClr val="bg2"/>
            </a:solidFill>
            <a:prstDash val="solid"/>
            <a:miter lim="800000"/>
            <a:headEnd type="none" w="sm" len="sm"/>
            <a:tailEnd type="none" w="sm" len="sm"/>
          </a:ln>
        </p:spPr>
      </p:cxnSp>
      <p:cxnSp>
        <p:nvCxnSpPr>
          <p:cNvPr id="9" name="Google Shape;242;p1">
            <a:extLst>
              <a:ext uri="{FF2B5EF4-FFF2-40B4-BE49-F238E27FC236}">
                <a16:creationId xmlns:a16="http://schemas.microsoft.com/office/drawing/2014/main" id="{AEE9C879-D95E-83FA-ABF5-DD8BE7B9EEA3}"/>
              </a:ext>
            </a:extLst>
          </p:cNvPr>
          <p:cNvCxnSpPr>
            <a:cxnSpLocks/>
          </p:cNvCxnSpPr>
          <p:nvPr/>
        </p:nvCxnSpPr>
        <p:spPr>
          <a:xfrm>
            <a:off x="120272" y="6481348"/>
            <a:ext cx="642413" cy="0"/>
          </a:xfrm>
          <a:prstGeom prst="straightConnector1">
            <a:avLst/>
          </a:prstGeom>
          <a:noFill/>
          <a:ln w="12700" cap="flat" cmpd="sng">
            <a:solidFill>
              <a:schemeClr val="bg2"/>
            </a:solidFill>
            <a:prstDash val="solid"/>
            <a:miter lim="800000"/>
            <a:headEnd type="none" w="sm" len="sm"/>
            <a:tailEnd type="none" w="sm" len="sm"/>
          </a:ln>
        </p:spPr>
      </p:cxnSp>
      <p:cxnSp>
        <p:nvCxnSpPr>
          <p:cNvPr id="11" name="Google Shape;164;g2573b8cd3f2_0_42">
            <a:extLst>
              <a:ext uri="{FF2B5EF4-FFF2-40B4-BE49-F238E27FC236}">
                <a16:creationId xmlns:a16="http://schemas.microsoft.com/office/drawing/2014/main" id="{DC7EE137-E760-C80C-5D2B-463582FAF207}"/>
              </a:ext>
            </a:extLst>
          </p:cNvPr>
          <p:cNvCxnSpPr>
            <a:cxnSpLocks/>
          </p:cNvCxnSpPr>
          <p:nvPr/>
        </p:nvCxnSpPr>
        <p:spPr>
          <a:xfrm>
            <a:off x="7073047" y="306242"/>
            <a:ext cx="627981" cy="0"/>
          </a:xfrm>
          <a:prstGeom prst="straightConnector1">
            <a:avLst/>
          </a:prstGeom>
          <a:noFill/>
          <a:ln w="12700" cap="flat" cmpd="sng">
            <a:solidFill>
              <a:schemeClr val="tx1"/>
            </a:solidFill>
            <a:prstDash val="solid"/>
            <a:miter lim="800000"/>
            <a:headEnd type="none" w="sm" len="sm"/>
            <a:tailEnd type="none" w="sm" len="sm"/>
          </a:ln>
        </p:spPr>
      </p:cxnSp>
      <p:cxnSp>
        <p:nvCxnSpPr>
          <p:cNvPr id="12" name="Google Shape;164;g2573b8cd3f2_0_42">
            <a:extLst>
              <a:ext uri="{FF2B5EF4-FFF2-40B4-BE49-F238E27FC236}">
                <a16:creationId xmlns:a16="http://schemas.microsoft.com/office/drawing/2014/main" id="{638084EE-6AE6-8177-86FC-DD6DE4445F03}"/>
              </a:ext>
            </a:extLst>
          </p:cNvPr>
          <p:cNvCxnSpPr>
            <a:cxnSpLocks/>
          </p:cNvCxnSpPr>
          <p:nvPr/>
        </p:nvCxnSpPr>
        <p:spPr>
          <a:xfrm>
            <a:off x="36088" y="320504"/>
            <a:ext cx="627981" cy="0"/>
          </a:xfrm>
          <a:prstGeom prst="straightConnector1">
            <a:avLst/>
          </a:prstGeom>
          <a:noFill/>
          <a:ln w="12700" cap="flat" cmpd="sng">
            <a:solidFill>
              <a:schemeClr val="tx1"/>
            </a:solidFill>
            <a:prstDash val="solid"/>
            <a:miter lim="800000"/>
            <a:headEnd type="none" w="sm" len="sm"/>
            <a:tailEnd type="none" w="sm" len="sm"/>
          </a:ln>
        </p:spPr>
      </p:cxnSp>
      <p:sp>
        <p:nvSpPr>
          <p:cNvPr id="13" name="TextBox 12">
            <a:extLst>
              <a:ext uri="{FF2B5EF4-FFF2-40B4-BE49-F238E27FC236}">
                <a16:creationId xmlns:a16="http://schemas.microsoft.com/office/drawing/2014/main" id="{E836E291-A215-296C-0AAD-E895D6DEF5E8}"/>
              </a:ext>
            </a:extLst>
          </p:cNvPr>
          <p:cNvSpPr txBox="1"/>
          <p:nvPr/>
        </p:nvSpPr>
        <p:spPr>
          <a:xfrm>
            <a:off x="120272" y="5793128"/>
            <a:ext cx="2076628" cy="400110"/>
          </a:xfrm>
          <a:prstGeom prst="rect">
            <a:avLst/>
          </a:prstGeom>
          <a:noFill/>
        </p:spPr>
        <p:txBody>
          <a:bodyPr wrap="square" rtlCol="0">
            <a:spAutoFit/>
          </a:bodyPr>
          <a:lstStyle/>
          <a:p>
            <a:r>
              <a:rPr lang="en-GB" sz="1000" dirty="0"/>
              <a:t>*MDA: Mass Drug Administration</a:t>
            </a:r>
            <a:br>
              <a:rPr lang="en-GB" sz="1000" dirty="0"/>
            </a:br>
            <a:r>
              <a:rPr lang="en-GB" sz="1000" dirty="0"/>
              <a:t>Source: 4,5,6,7,8,9</a:t>
            </a:r>
          </a:p>
        </p:txBody>
      </p:sp>
      <p:pic>
        <p:nvPicPr>
          <p:cNvPr id="22" name="Picture 21">
            <a:extLst>
              <a:ext uri="{FF2B5EF4-FFF2-40B4-BE49-F238E27FC236}">
                <a16:creationId xmlns:a16="http://schemas.microsoft.com/office/drawing/2014/main" id="{D4A10423-A1D8-ADD7-8F0C-6DB8DCDC7FFE}"/>
              </a:ext>
            </a:extLst>
          </p:cNvPr>
          <p:cNvPicPr>
            <a:picLocks noChangeAspect="1"/>
          </p:cNvPicPr>
          <p:nvPr/>
        </p:nvPicPr>
        <p:blipFill>
          <a:blip r:embed="rId2"/>
          <a:stretch>
            <a:fillRect/>
          </a:stretch>
        </p:blipFill>
        <p:spPr>
          <a:xfrm>
            <a:off x="213949" y="6705993"/>
            <a:ext cx="2315605" cy="3087473"/>
          </a:xfrm>
          <a:prstGeom prst="rect">
            <a:avLst/>
          </a:prstGeom>
        </p:spPr>
      </p:pic>
    </p:spTree>
    <p:extLst>
      <p:ext uri="{BB962C8B-B14F-4D97-AF65-F5344CB8AC3E}">
        <p14:creationId xmlns:p14="http://schemas.microsoft.com/office/powerpoint/2010/main" val="271261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81" name="Google Shape;181;g2546a0daccd_0_295"/>
          <p:cNvPicPr preferRelativeResize="0"/>
          <p:nvPr/>
        </p:nvPicPr>
        <p:blipFill rotWithShape="1">
          <a:blip r:embed="rId3">
            <a:alphaModFix/>
          </a:blip>
          <a:srcRect/>
          <a:stretch/>
        </p:blipFill>
        <p:spPr>
          <a:xfrm>
            <a:off x="176363" y="5097336"/>
            <a:ext cx="7446706" cy="3396342"/>
          </a:xfrm>
          <a:prstGeom prst="rect">
            <a:avLst/>
          </a:prstGeom>
          <a:noFill/>
          <a:ln>
            <a:noFill/>
          </a:ln>
        </p:spPr>
      </p:pic>
      <p:cxnSp>
        <p:nvCxnSpPr>
          <p:cNvPr id="174" name="Google Shape;174;g2546a0daccd_0_295"/>
          <p:cNvCxnSpPr/>
          <p:nvPr/>
        </p:nvCxnSpPr>
        <p:spPr>
          <a:xfrm>
            <a:off x="147998" y="4962843"/>
            <a:ext cx="2256300" cy="3000"/>
          </a:xfrm>
          <a:prstGeom prst="straightConnector1">
            <a:avLst/>
          </a:prstGeom>
          <a:noFill/>
          <a:ln w="12700" cap="flat" cmpd="sng">
            <a:solidFill>
              <a:srgbClr val="002653"/>
            </a:solidFill>
            <a:prstDash val="solid"/>
            <a:miter lim="800000"/>
            <a:headEnd type="none" w="sm" len="sm"/>
            <a:tailEnd type="none" w="sm" len="sm"/>
          </a:ln>
        </p:spPr>
      </p:cxnSp>
      <p:sp>
        <p:nvSpPr>
          <p:cNvPr id="175" name="Google Shape;175;g2546a0daccd_0_295"/>
          <p:cNvSpPr txBox="1"/>
          <p:nvPr/>
        </p:nvSpPr>
        <p:spPr>
          <a:xfrm>
            <a:off x="1897200" y="4791682"/>
            <a:ext cx="3978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1616"/>
              </a:buClr>
              <a:buSzPts val="1400"/>
              <a:buFont typeface="Arial"/>
              <a:buNone/>
            </a:pPr>
            <a:r>
              <a:rPr lang="en-US" sz="1600" b="1" i="0" u="none" strike="noStrike" cap="none" dirty="0">
                <a:solidFill>
                  <a:srgbClr val="002653"/>
                </a:solidFill>
                <a:latin typeface="Arial"/>
                <a:ea typeface="Arial"/>
                <a:cs typeface="Arial"/>
                <a:sym typeface="Arial"/>
              </a:rPr>
              <a:t>STRATEGY OVERVIEW</a:t>
            </a:r>
            <a:endParaRPr sz="1600" b="0" i="0" u="none" strike="noStrike" cap="none" dirty="0">
              <a:solidFill>
                <a:srgbClr val="002653"/>
              </a:solidFill>
              <a:latin typeface="Arial"/>
              <a:ea typeface="Arial"/>
              <a:cs typeface="Arial"/>
              <a:sym typeface="Arial"/>
            </a:endParaRPr>
          </a:p>
        </p:txBody>
      </p:sp>
      <p:cxnSp>
        <p:nvCxnSpPr>
          <p:cNvPr id="176" name="Google Shape;176;g2546a0daccd_0_295"/>
          <p:cNvCxnSpPr/>
          <p:nvPr/>
        </p:nvCxnSpPr>
        <p:spPr>
          <a:xfrm>
            <a:off x="5305366" y="4954882"/>
            <a:ext cx="2174700" cy="8700"/>
          </a:xfrm>
          <a:prstGeom prst="straightConnector1">
            <a:avLst/>
          </a:prstGeom>
          <a:noFill/>
          <a:ln w="12700" cap="flat" cmpd="sng">
            <a:solidFill>
              <a:srgbClr val="002653"/>
            </a:solidFill>
            <a:prstDash val="solid"/>
            <a:miter lim="800000"/>
            <a:headEnd type="none" w="sm" len="sm"/>
            <a:tailEnd type="none" w="sm" len="sm"/>
          </a:ln>
        </p:spPr>
      </p:cxnSp>
      <p:cxnSp>
        <p:nvCxnSpPr>
          <p:cNvPr id="177" name="Google Shape;177;g2546a0daccd_0_295"/>
          <p:cNvCxnSpPr>
            <a:cxnSpLocks/>
          </p:cNvCxnSpPr>
          <p:nvPr/>
        </p:nvCxnSpPr>
        <p:spPr>
          <a:xfrm flipV="1">
            <a:off x="86824" y="229456"/>
            <a:ext cx="2186476" cy="4942"/>
          </a:xfrm>
          <a:prstGeom prst="straightConnector1">
            <a:avLst/>
          </a:prstGeom>
          <a:noFill/>
          <a:ln w="12700" cap="flat" cmpd="sng">
            <a:solidFill>
              <a:srgbClr val="002653"/>
            </a:solidFill>
            <a:prstDash val="solid"/>
            <a:miter lim="800000"/>
            <a:headEnd type="none" w="sm" len="sm"/>
            <a:tailEnd type="none" w="sm" len="sm"/>
          </a:ln>
        </p:spPr>
      </p:cxnSp>
      <p:sp>
        <p:nvSpPr>
          <p:cNvPr id="178" name="Google Shape;178;g2546a0daccd_0_295"/>
          <p:cNvSpPr txBox="1"/>
          <p:nvPr/>
        </p:nvSpPr>
        <p:spPr>
          <a:xfrm>
            <a:off x="2048934" y="43400"/>
            <a:ext cx="332316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1616"/>
              </a:buClr>
              <a:buSzPts val="1400"/>
              <a:buFont typeface="Arial"/>
              <a:buNone/>
            </a:pPr>
            <a:r>
              <a:rPr lang="en-US" sz="1600" b="1" i="0" u="none" strike="noStrike" cap="none" dirty="0">
                <a:solidFill>
                  <a:schemeClr val="dk1"/>
                </a:solidFill>
              </a:rPr>
              <a:t>SUMMARY OF FINDINGS</a:t>
            </a:r>
            <a:endParaRPr sz="1600" b="1" i="0" u="none" strike="noStrike" cap="none" dirty="0">
              <a:solidFill>
                <a:schemeClr val="dk1"/>
              </a:solidFill>
            </a:endParaRPr>
          </a:p>
        </p:txBody>
      </p:sp>
      <p:cxnSp>
        <p:nvCxnSpPr>
          <p:cNvPr id="179" name="Google Shape;179;g2546a0daccd_0_295"/>
          <p:cNvCxnSpPr>
            <a:cxnSpLocks/>
          </p:cNvCxnSpPr>
          <p:nvPr/>
        </p:nvCxnSpPr>
        <p:spPr>
          <a:xfrm>
            <a:off x="5181600" y="212657"/>
            <a:ext cx="2298466" cy="9743"/>
          </a:xfrm>
          <a:prstGeom prst="straightConnector1">
            <a:avLst/>
          </a:prstGeom>
          <a:noFill/>
          <a:ln w="12700" cap="flat" cmpd="sng">
            <a:solidFill>
              <a:srgbClr val="002653"/>
            </a:solidFill>
            <a:prstDash val="solid"/>
            <a:miter lim="800000"/>
            <a:headEnd type="none" w="sm" len="sm"/>
            <a:tailEnd type="none" w="sm" len="sm"/>
          </a:ln>
        </p:spPr>
      </p:cxnSp>
      <p:pic>
        <p:nvPicPr>
          <p:cNvPr id="180" name="Google Shape;180;g2546a0daccd_0_295" descr="Chart, sunburst chart&#10;&#10;Description automatically generated"/>
          <p:cNvPicPr preferRelativeResize="0"/>
          <p:nvPr/>
        </p:nvPicPr>
        <p:blipFill rotWithShape="1">
          <a:blip r:embed="rId4">
            <a:alphaModFix/>
          </a:blip>
          <a:srcRect l="1463" r="-6009"/>
          <a:stretch/>
        </p:blipFill>
        <p:spPr>
          <a:xfrm>
            <a:off x="171316" y="330634"/>
            <a:ext cx="1877618" cy="1742589"/>
          </a:xfrm>
          <a:prstGeom prst="rect">
            <a:avLst/>
          </a:prstGeom>
          <a:noFill/>
          <a:ln>
            <a:noFill/>
          </a:ln>
        </p:spPr>
      </p:pic>
      <p:sp>
        <p:nvSpPr>
          <p:cNvPr id="182" name="Google Shape;182;g2546a0daccd_0_295"/>
          <p:cNvSpPr txBox="1"/>
          <p:nvPr/>
        </p:nvSpPr>
        <p:spPr>
          <a:xfrm>
            <a:off x="86824" y="8477823"/>
            <a:ext cx="5577375" cy="1278002"/>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7000"/>
              </a:lnSpc>
              <a:spcBef>
                <a:spcPts val="0"/>
              </a:spcBef>
              <a:spcAft>
                <a:spcPts val="0"/>
              </a:spcAft>
              <a:buClr>
                <a:srgbClr val="000000"/>
              </a:buClr>
              <a:buSzPts val="1050"/>
              <a:buFont typeface="Arial" panose="020B0604020202020204" pitchFamily="34" charset="0"/>
              <a:buChar char="•"/>
            </a:pPr>
            <a:r>
              <a:rPr lang="en-US" sz="1200" dirty="0"/>
              <a:t>Established strategies such as community-driven MDA, micro planning, leveraging existing social networks and partnerships, social mobilization and providing integrated care (including One Health interventions) proved most successful from the local to international levels.</a:t>
            </a:r>
          </a:p>
          <a:p>
            <a:pPr marL="171450" marR="0" lvl="0" indent="-171450" algn="l" rtl="0">
              <a:lnSpc>
                <a:spcPct val="107000"/>
              </a:lnSpc>
              <a:spcBef>
                <a:spcPts val="0"/>
              </a:spcBef>
              <a:spcAft>
                <a:spcPts val="0"/>
              </a:spcAft>
              <a:buClr>
                <a:srgbClr val="000000"/>
              </a:buClr>
              <a:buSzPts val="1050"/>
              <a:buFont typeface="Arial" panose="020B0604020202020204" pitchFamily="34" charset="0"/>
              <a:buChar char="•"/>
            </a:pPr>
            <a:r>
              <a:rPr lang="en-US" sz="1200" b="0" i="0" u="none" strike="noStrike" cap="none" dirty="0">
                <a:solidFill>
                  <a:srgbClr val="000000"/>
                </a:solidFill>
                <a:latin typeface="Arial"/>
                <a:ea typeface="Arial"/>
                <a:cs typeface="Arial"/>
                <a:sym typeface="Arial"/>
              </a:rPr>
              <a:t>Novel strategies such as GIS mapping, livestock collars, and ‘test &amp; treat’ interventions had some evidence of success, primarily at the local level.</a:t>
            </a:r>
          </a:p>
        </p:txBody>
      </p:sp>
      <p:pic>
        <p:nvPicPr>
          <p:cNvPr id="183" name="Google Shape;183;g2546a0daccd_0_295"/>
          <p:cNvPicPr preferRelativeResize="0"/>
          <p:nvPr/>
        </p:nvPicPr>
        <p:blipFill rotWithShape="1">
          <a:blip r:embed="rId5">
            <a:alphaModFix/>
          </a:blip>
          <a:srcRect/>
          <a:stretch/>
        </p:blipFill>
        <p:spPr>
          <a:xfrm>
            <a:off x="5560960" y="8493678"/>
            <a:ext cx="1971778" cy="1128041"/>
          </a:xfrm>
          <a:prstGeom prst="rect">
            <a:avLst/>
          </a:prstGeom>
          <a:noFill/>
          <a:ln>
            <a:noFill/>
          </a:ln>
        </p:spPr>
      </p:pic>
      <p:sp>
        <p:nvSpPr>
          <p:cNvPr id="184" name="Google Shape;184;g2546a0daccd_0_295"/>
          <p:cNvSpPr/>
          <p:nvPr/>
        </p:nvSpPr>
        <p:spPr>
          <a:xfrm>
            <a:off x="3143335" y="9785281"/>
            <a:ext cx="1485731" cy="24508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900" b="0" i="0" u="none" strike="noStrike" cap="none" dirty="0">
                <a:solidFill>
                  <a:srgbClr val="212121"/>
                </a:solidFill>
                <a:latin typeface="Arial"/>
                <a:ea typeface="Arial"/>
                <a:cs typeface="Arial"/>
                <a:sym typeface="Arial"/>
              </a:rPr>
              <a:t>UW START CENTER   </a:t>
            </a:r>
            <a:r>
              <a:rPr lang="en-US" sz="900" dirty="0">
                <a:solidFill>
                  <a:srgbClr val="212121"/>
                </a:solidFill>
              </a:rPr>
              <a:t>4</a:t>
            </a:r>
            <a:endParaRPr sz="900" b="0" i="0" u="none" strike="noStrike" cap="none" dirty="0">
              <a:solidFill>
                <a:srgbClr val="212121"/>
              </a:solidFill>
              <a:latin typeface="Arial"/>
              <a:ea typeface="Arial"/>
              <a:cs typeface="Arial"/>
              <a:sym typeface="Arial"/>
            </a:endParaRPr>
          </a:p>
        </p:txBody>
      </p:sp>
      <p:graphicFrame>
        <p:nvGraphicFramePr>
          <p:cNvPr id="185" name="Google Shape;185;g2546a0daccd_0_295"/>
          <p:cNvGraphicFramePr/>
          <p:nvPr>
            <p:extLst>
              <p:ext uri="{D42A27DB-BD31-4B8C-83A1-F6EECF244321}">
                <p14:modId xmlns:p14="http://schemas.microsoft.com/office/powerpoint/2010/main" val="2965275881"/>
              </p:ext>
            </p:extLst>
          </p:nvPr>
        </p:nvGraphicFramePr>
        <p:xfrm>
          <a:off x="86824" y="2148531"/>
          <a:ext cx="7596000" cy="2499395"/>
        </p:xfrm>
        <a:graphic>
          <a:graphicData uri="http://schemas.openxmlformats.org/drawingml/2006/table">
            <a:tbl>
              <a:tblPr firstRow="1" bandRow="1">
                <a:noFill/>
                <a:tableStyleId>{AB3E267E-B5FB-4E3A-8178-DB05F9F80BCF}</a:tableStyleId>
              </a:tblPr>
              <a:tblGrid>
                <a:gridCol w="759600">
                  <a:extLst>
                    <a:ext uri="{9D8B030D-6E8A-4147-A177-3AD203B41FA5}">
                      <a16:colId xmlns:a16="http://schemas.microsoft.com/office/drawing/2014/main" val="20000"/>
                    </a:ext>
                  </a:extLst>
                </a:gridCol>
                <a:gridCol w="759600">
                  <a:extLst>
                    <a:ext uri="{9D8B030D-6E8A-4147-A177-3AD203B41FA5}">
                      <a16:colId xmlns:a16="http://schemas.microsoft.com/office/drawing/2014/main" val="20001"/>
                    </a:ext>
                  </a:extLst>
                </a:gridCol>
                <a:gridCol w="759600">
                  <a:extLst>
                    <a:ext uri="{9D8B030D-6E8A-4147-A177-3AD203B41FA5}">
                      <a16:colId xmlns:a16="http://schemas.microsoft.com/office/drawing/2014/main" val="20002"/>
                    </a:ext>
                  </a:extLst>
                </a:gridCol>
                <a:gridCol w="759600">
                  <a:extLst>
                    <a:ext uri="{9D8B030D-6E8A-4147-A177-3AD203B41FA5}">
                      <a16:colId xmlns:a16="http://schemas.microsoft.com/office/drawing/2014/main" val="20003"/>
                    </a:ext>
                  </a:extLst>
                </a:gridCol>
                <a:gridCol w="759600">
                  <a:extLst>
                    <a:ext uri="{9D8B030D-6E8A-4147-A177-3AD203B41FA5}">
                      <a16:colId xmlns:a16="http://schemas.microsoft.com/office/drawing/2014/main" val="20004"/>
                    </a:ext>
                  </a:extLst>
                </a:gridCol>
                <a:gridCol w="687176">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677224">
                  <a:extLst>
                    <a:ext uri="{9D8B030D-6E8A-4147-A177-3AD203B41FA5}">
                      <a16:colId xmlns:a16="http://schemas.microsoft.com/office/drawing/2014/main" val="20007"/>
                    </a:ext>
                  </a:extLst>
                </a:gridCol>
                <a:gridCol w="759600">
                  <a:extLst>
                    <a:ext uri="{9D8B030D-6E8A-4147-A177-3AD203B41FA5}">
                      <a16:colId xmlns:a16="http://schemas.microsoft.com/office/drawing/2014/main" val="20008"/>
                    </a:ext>
                  </a:extLst>
                </a:gridCol>
                <a:gridCol w="759600">
                  <a:extLst>
                    <a:ext uri="{9D8B030D-6E8A-4147-A177-3AD203B41FA5}">
                      <a16:colId xmlns:a16="http://schemas.microsoft.com/office/drawing/2014/main" val="20009"/>
                    </a:ext>
                  </a:extLst>
                </a:gridCol>
              </a:tblGrid>
              <a:tr h="6960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Primary BEST Category</a:t>
                      </a:r>
                      <a:endParaRPr sz="1400" u="none" strike="noStrike" cap="none"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Nomadic</a:t>
                      </a:r>
                      <a:endParaRPr sz="1400" u="none" strike="noStrike" cap="none"/>
                    </a:p>
                    <a:p>
                      <a:pPr marL="0" marR="0" lvl="0" indent="0" algn="ctr" rtl="0">
                        <a:lnSpc>
                          <a:spcPct val="100000"/>
                        </a:lnSpc>
                        <a:spcBef>
                          <a:spcPts val="0"/>
                        </a:spcBef>
                        <a:spcAft>
                          <a:spcPts val="0"/>
                        </a:spcAft>
                        <a:buClr>
                          <a:srgbClr val="000000"/>
                        </a:buClr>
                        <a:buSzPts val="1000"/>
                        <a:buFont typeface="Arial"/>
                        <a:buNone/>
                      </a:pPr>
                      <a:r>
                        <a:rPr lang="en-US" sz="1000" u="none" strike="noStrike" cap="none"/>
                        <a:t>(N=25)</a:t>
                      </a:r>
                      <a:endParaRPr sz="1400" u="none" strike="noStrike" cap="none"/>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Cross- Border</a:t>
                      </a:r>
                      <a:endParaRPr sz="1400" u="none" strike="noStrike" cap="none"/>
                    </a:p>
                    <a:p>
                      <a:pPr marL="0" marR="0" lvl="0" indent="0" algn="ctr" rtl="0">
                        <a:lnSpc>
                          <a:spcPct val="100000"/>
                        </a:lnSpc>
                        <a:spcBef>
                          <a:spcPts val="0"/>
                        </a:spcBef>
                        <a:spcAft>
                          <a:spcPts val="0"/>
                        </a:spcAft>
                        <a:buClr>
                          <a:srgbClr val="000000"/>
                        </a:buClr>
                        <a:buSzPts val="1000"/>
                        <a:buFont typeface="Arial"/>
                        <a:buNone/>
                      </a:pPr>
                      <a:r>
                        <a:rPr lang="en-US" sz="1000" u="none" strike="noStrike" cap="none"/>
                        <a:t>(N=6)</a:t>
                      </a:r>
                      <a:endParaRPr sz="1400" u="none" strike="noStrike" cap="none"/>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Remote Location</a:t>
                      </a:r>
                      <a:endParaRPr sz="1400" u="none" strike="noStrike" cap="none"/>
                    </a:p>
                    <a:p>
                      <a:pPr marL="0" marR="0" lvl="0" indent="0" algn="ctr" rtl="0">
                        <a:lnSpc>
                          <a:spcPct val="100000"/>
                        </a:lnSpc>
                        <a:spcBef>
                          <a:spcPts val="0"/>
                        </a:spcBef>
                        <a:spcAft>
                          <a:spcPts val="0"/>
                        </a:spcAft>
                        <a:buClr>
                          <a:srgbClr val="000000"/>
                        </a:buClr>
                        <a:buSzPts val="1000"/>
                        <a:buFont typeface="Arial"/>
                        <a:buNone/>
                      </a:pPr>
                      <a:r>
                        <a:rPr lang="en-US" sz="1000" u="none" strike="noStrike" cap="none"/>
                        <a:t>(N=29)</a:t>
                      </a:r>
                      <a:endParaRPr sz="1400" u="none" strike="noStrike" cap="none"/>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Ethnic Groups (N=8)</a:t>
                      </a:r>
                      <a:endParaRPr sz="1400" u="none" strike="noStrike" cap="none"/>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dirty="0"/>
                        <a:t>Conflict Zones &amp; IDPs </a:t>
                      </a:r>
                      <a:endParaRPr sz="1400" u="none" strike="noStrike" cap="none" dirty="0"/>
                    </a:p>
                    <a:p>
                      <a:pPr marL="0" marR="0" lvl="0" indent="0" algn="ctr" rtl="0">
                        <a:lnSpc>
                          <a:spcPct val="100000"/>
                        </a:lnSpc>
                        <a:spcBef>
                          <a:spcPts val="0"/>
                        </a:spcBef>
                        <a:spcAft>
                          <a:spcPts val="0"/>
                        </a:spcAft>
                        <a:buClr>
                          <a:srgbClr val="000000"/>
                        </a:buClr>
                        <a:buSzPts val="1000"/>
                        <a:buFont typeface="Arial"/>
                        <a:buNone/>
                      </a:pPr>
                      <a:r>
                        <a:rPr lang="en-US" sz="1000" u="none" strike="noStrike" cap="none" dirty="0"/>
                        <a:t>(N=7)</a:t>
                      </a:r>
                      <a:endParaRPr sz="1400" u="none" strike="noStrike" cap="none"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People who Refuse Treat-</a:t>
                      </a:r>
                      <a:endParaRPr sz="1000" u="none" strike="noStrike" cap="none"/>
                    </a:p>
                    <a:p>
                      <a:pPr marL="0" marR="0" lvl="0" indent="0" algn="ctr" rtl="0">
                        <a:lnSpc>
                          <a:spcPct val="100000"/>
                        </a:lnSpc>
                        <a:spcBef>
                          <a:spcPts val="0"/>
                        </a:spcBef>
                        <a:spcAft>
                          <a:spcPts val="0"/>
                        </a:spcAft>
                        <a:buClr>
                          <a:srgbClr val="000000"/>
                        </a:buClr>
                        <a:buSzPts val="1000"/>
                        <a:buFont typeface="Arial"/>
                        <a:buNone/>
                      </a:pPr>
                      <a:r>
                        <a:rPr lang="en-US" sz="1000" u="none" strike="noStrike" cap="none"/>
                        <a:t>ment </a:t>
                      </a:r>
                      <a:endParaRPr sz="1400" u="none" strike="noStrike" cap="none"/>
                    </a:p>
                    <a:p>
                      <a:pPr marL="0" marR="0" lvl="0" indent="0" algn="ctr" rtl="0">
                        <a:lnSpc>
                          <a:spcPct val="100000"/>
                        </a:lnSpc>
                        <a:spcBef>
                          <a:spcPts val="0"/>
                        </a:spcBef>
                        <a:spcAft>
                          <a:spcPts val="0"/>
                        </a:spcAft>
                        <a:buClr>
                          <a:srgbClr val="000000"/>
                        </a:buClr>
                        <a:buSzPts val="1000"/>
                        <a:buFont typeface="Arial"/>
                        <a:buNone/>
                      </a:pPr>
                      <a:r>
                        <a:rPr lang="en-US" sz="1000" u="none" strike="noStrike" cap="none"/>
                        <a:t>(N=9)</a:t>
                      </a:r>
                      <a:endParaRPr sz="1400" u="none" strike="noStrike" cap="none"/>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dirty="0"/>
                        <a:t>Low SES</a:t>
                      </a:r>
                      <a:endParaRPr sz="1400" u="none" strike="noStrike" cap="none" dirty="0"/>
                    </a:p>
                    <a:p>
                      <a:pPr marL="0" marR="0" lvl="0" indent="0" algn="ctr" rtl="0">
                        <a:lnSpc>
                          <a:spcPct val="100000"/>
                        </a:lnSpc>
                        <a:spcBef>
                          <a:spcPts val="0"/>
                        </a:spcBef>
                        <a:spcAft>
                          <a:spcPts val="0"/>
                        </a:spcAft>
                        <a:buClr>
                          <a:srgbClr val="000000"/>
                        </a:buClr>
                        <a:buSzPts val="1000"/>
                        <a:buFont typeface="Arial"/>
                        <a:buNone/>
                      </a:pPr>
                      <a:r>
                        <a:rPr lang="en-US" sz="1000" u="none" strike="noStrike" cap="none" dirty="0"/>
                        <a:t>(N=11)</a:t>
                      </a:r>
                      <a:endParaRPr sz="1400" u="none" strike="noStrike" cap="none"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Refugee Groups</a:t>
                      </a:r>
                      <a:endParaRPr sz="1400" u="none" strike="noStrike" cap="none"/>
                    </a:p>
                    <a:p>
                      <a:pPr marL="0" marR="0" lvl="0" indent="0" algn="ctr" rtl="0">
                        <a:lnSpc>
                          <a:spcPct val="100000"/>
                        </a:lnSpc>
                        <a:spcBef>
                          <a:spcPts val="0"/>
                        </a:spcBef>
                        <a:spcAft>
                          <a:spcPts val="0"/>
                        </a:spcAft>
                        <a:buClr>
                          <a:srgbClr val="000000"/>
                        </a:buClr>
                        <a:buSzPts val="1000"/>
                        <a:buFont typeface="Arial"/>
                        <a:buNone/>
                      </a:pPr>
                      <a:r>
                        <a:rPr lang="en-US" sz="1000" u="none" strike="noStrike" cap="none"/>
                        <a:t>(N=18)</a:t>
                      </a:r>
                      <a:endParaRPr sz="1400" u="none" strike="noStrike" cap="none"/>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dirty="0"/>
                        <a:t>TOTAL</a:t>
                      </a:r>
                      <a:endParaRPr sz="1400" u="none" strike="noStrike" cap="none" dirty="0"/>
                    </a:p>
                    <a:p>
                      <a:pPr marL="0" marR="0" lvl="0" indent="0" algn="ctr" rtl="0">
                        <a:lnSpc>
                          <a:spcPct val="100000"/>
                        </a:lnSpc>
                        <a:spcBef>
                          <a:spcPts val="0"/>
                        </a:spcBef>
                        <a:spcAft>
                          <a:spcPts val="0"/>
                        </a:spcAft>
                        <a:buClr>
                          <a:srgbClr val="000000"/>
                        </a:buClr>
                        <a:buSzPts val="1000"/>
                        <a:buFont typeface="Arial"/>
                        <a:buNone/>
                      </a:pPr>
                      <a:r>
                        <a:rPr lang="en-US" sz="1000" u="none" strike="noStrike" cap="none" dirty="0"/>
                        <a:t>(N=113)</a:t>
                      </a:r>
                      <a:endParaRPr sz="1400" u="none" strike="noStrike" cap="none" dirty="0"/>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114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Behavior</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7 (26%)</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2 (33%)</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dirty="0"/>
                        <a:t>13 (45%)</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3 (38%)</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2 (29%)</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dirty="0"/>
                        <a:t>2 (22%)</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dirty="0"/>
                        <a:t>2 (18%)</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0 (0%)</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u="none" strike="noStrike" cap="none" dirty="0"/>
                        <a:t>31 (27%)</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114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Environ-ment</a:t>
                      </a:r>
                      <a:endParaRPr sz="105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0 (0%)</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0 (0%)</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3 (10%)</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0 (0%)</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0 (0%)</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0 (0%)</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1 (9%)</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6 (32%)</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u="none" strike="noStrike" cap="none" dirty="0"/>
                        <a:t>10 (9%)</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114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Social Inclusion</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4 (18%)</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0 (0%)</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4 (14%)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5 (62%)</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0 (0%)</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1 (12%)</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3 (27%)</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1 (5%)</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u="none" strike="noStrike" cap="none" dirty="0"/>
                        <a:t>18 (16%)</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14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Treat-</a:t>
                      </a:r>
                      <a:endParaRPr sz="1050" u="none" strike="noStrike" cap="none"/>
                    </a:p>
                    <a:p>
                      <a:pPr marL="0" marR="0" lvl="0" indent="0" algn="l" rtl="0">
                        <a:lnSpc>
                          <a:spcPct val="100000"/>
                        </a:lnSpc>
                        <a:spcBef>
                          <a:spcPts val="0"/>
                        </a:spcBef>
                        <a:spcAft>
                          <a:spcPts val="0"/>
                        </a:spcAft>
                        <a:buClr>
                          <a:srgbClr val="000000"/>
                        </a:buClr>
                        <a:buSzPts val="1050"/>
                        <a:buFont typeface="Arial"/>
                        <a:buNone/>
                      </a:pPr>
                      <a:r>
                        <a:rPr lang="en-US" sz="1050" u="none" strike="noStrike" cap="none"/>
                        <a:t>ment</a:t>
                      </a:r>
                      <a:endParaRPr sz="105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14 (56%)</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4 (66%)</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dirty="0"/>
                        <a:t>9 (31%)</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0 (0%)</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5 (71%)</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6 (66%)</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5 (45%)</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11 (58%)</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u="none" strike="noStrike" cap="none" dirty="0"/>
                        <a:t>54 (47%)</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86" name="Google Shape;186;g2546a0daccd_0_295"/>
          <p:cNvSpPr txBox="1"/>
          <p:nvPr/>
        </p:nvSpPr>
        <p:spPr>
          <a:xfrm>
            <a:off x="1933612" y="414700"/>
            <a:ext cx="5675937" cy="167323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050"/>
              <a:buFont typeface="Arial"/>
              <a:buNone/>
            </a:pPr>
            <a:r>
              <a:rPr lang="en-US" sz="1200" dirty="0"/>
              <a:t>In order to identify the types of strategies that have been used across the range of HTRPs, our f</a:t>
            </a:r>
            <a:r>
              <a:rPr lang="en-US" sz="1200" b="0" i="0" u="none" strike="noStrike" cap="none" dirty="0">
                <a:solidFill>
                  <a:srgbClr val="000000"/>
                </a:solidFill>
                <a:latin typeface="Arial"/>
                <a:ea typeface="Arial"/>
                <a:cs typeface="Arial"/>
                <a:sym typeface="Arial"/>
              </a:rPr>
              <a:t>indings from the literature reviews were classified into the BEST Framework, developed by the Neglected Tropical Disease NGO Network.</a:t>
            </a:r>
            <a:r>
              <a:rPr lang="en-US" sz="1200" b="1" baseline="30000" dirty="0">
                <a:solidFill>
                  <a:srgbClr val="3A3838"/>
                </a:solidFill>
              </a:rPr>
              <a:t>11</a:t>
            </a:r>
            <a:r>
              <a:rPr lang="en-US" sz="1200" b="0" i="0" u="none" strike="noStrike" cap="none" dirty="0">
                <a:solidFill>
                  <a:srgbClr val="000000"/>
                </a:solidFill>
                <a:latin typeface="Arial"/>
                <a:ea typeface="Arial"/>
                <a:cs typeface="Arial"/>
                <a:sym typeface="Arial"/>
              </a:rPr>
              <a:t> This framework helps us evaluate the distribution of Behavioral, Environmental, Social Inclusion, and Treatment interventions that have been tested within each HTRP. </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05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050"/>
              <a:buFont typeface="Arial"/>
              <a:buNone/>
            </a:pPr>
            <a:r>
              <a:rPr lang="en-US" sz="1200" b="0" i="0" u="none" strike="noStrike" cap="none" dirty="0">
                <a:solidFill>
                  <a:srgbClr val="000000"/>
                </a:solidFill>
                <a:latin typeface="Arial"/>
                <a:ea typeface="Arial"/>
                <a:cs typeface="Arial"/>
                <a:sym typeface="Arial"/>
              </a:rPr>
              <a:t>The plurality of the 113 included articles fell under the Treatment category (47%) followed by Behavior (27%), Social Inclusion (16%) and Environment (9%).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
          <p:cNvSpPr txBox="1"/>
          <p:nvPr/>
        </p:nvSpPr>
        <p:spPr>
          <a:xfrm>
            <a:off x="383409" y="102509"/>
            <a:ext cx="67503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dirty="0">
                <a:solidFill>
                  <a:schemeClr val="bg2"/>
                </a:solidFill>
                <a:latin typeface="Arial"/>
                <a:ea typeface="Arial"/>
                <a:cs typeface="Arial"/>
                <a:sym typeface="Arial"/>
              </a:rPr>
              <a:t>SUMMARY OF SUCCESSFUL STRATEGIES</a:t>
            </a:r>
            <a:endParaRPr sz="1600" b="0" i="0" u="none" strike="noStrike" cap="none" dirty="0">
              <a:solidFill>
                <a:schemeClr val="bg2"/>
              </a:solidFill>
              <a:latin typeface="Arial"/>
              <a:ea typeface="Arial"/>
              <a:cs typeface="Arial"/>
              <a:sym typeface="Arial"/>
            </a:endParaRPr>
          </a:p>
        </p:txBody>
      </p:sp>
      <p:sp>
        <p:nvSpPr>
          <p:cNvPr id="211" name="Google Shape;211;p3"/>
          <p:cNvSpPr/>
          <p:nvPr/>
        </p:nvSpPr>
        <p:spPr>
          <a:xfrm>
            <a:off x="804068" y="7870700"/>
            <a:ext cx="6192300" cy="30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dirty="0">
                <a:solidFill>
                  <a:schemeClr val="bg2"/>
                </a:solidFill>
                <a:latin typeface="Arial"/>
                <a:ea typeface="Arial"/>
                <a:cs typeface="Arial"/>
                <a:sym typeface="Arial"/>
              </a:rPr>
              <a:t>SUMMARY OF LESS SUCCESSFUL STRATEGIES</a:t>
            </a:r>
            <a:endParaRPr sz="1600" b="0" i="0" u="none" strike="noStrike" cap="none" dirty="0">
              <a:solidFill>
                <a:schemeClr val="bg2"/>
              </a:solidFill>
              <a:latin typeface="Arial"/>
              <a:ea typeface="Arial"/>
              <a:cs typeface="Arial"/>
              <a:sym typeface="Arial"/>
            </a:endParaRPr>
          </a:p>
        </p:txBody>
      </p:sp>
      <p:cxnSp>
        <p:nvCxnSpPr>
          <p:cNvPr id="212" name="Google Shape;212;p3"/>
          <p:cNvCxnSpPr>
            <a:cxnSpLocks/>
          </p:cNvCxnSpPr>
          <p:nvPr/>
        </p:nvCxnSpPr>
        <p:spPr>
          <a:xfrm>
            <a:off x="6007100" y="286531"/>
            <a:ext cx="1571563" cy="6016"/>
          </a:xfrm>
          <a:prstGeom prst="straightConnector1">
            <a:avLst/>
          </a:prstGeom>
          <a:noFill/>
          <a:ln w="12700" cap="flat" cmpd="sng">
            <a:solidFill>
              <a:schemeClr val="tx1"/>
            </a:solidFill>
            <a:prstDash val="solid"/>
            <a:miter lim="800000"/>
            <a:headEnd type="none" w="sm" len="sm"/>
            <a:tailEnd type="none" w="sm" len="sm"/>
          </a:ln>
        </p:spPr>
      </p:cxnSp>
      <p:cxnSp>
        <p:nvCxnSpPr>
          <p:cNvPr id="213" name="Google Shape;213;p3"/>
          <p:cNvCxnSpPr>
            <a:cxnSpLocks/>
          </p:cNvCxnSpPr>
          <p:nvPr/>
        </p:nvCxnSpPr>
        <p:spPr>
          <a:xfrm>
            <a:off x="104884" y="286531"/>
            <a:ext cx="1406416" cy="0"/>
          </a:xfrm>
          <a:prstGeom prst="straightConnector1">
            <a:avLst/>
          </a:prstGeom>
          <a:noFill/>
          <a:ln w="12700" cap="flat" cmpd="sng">
            <a:solidFill>
              <a:schemeClr val="tx1"/>
            </a:solidFill>
            <a:prstDash val="solid"/>
            <a:miter lim="800000"/>
            <a:headEnd type="none" w="sm" len="sm"/>
            <a:tailEnd type="none" w="sm" len="sm"/>
          </a:ln>
        </p:spPr>
      </p:cxnSp>
      <p:cxnSp>
        <p:nvCxnSpPr>
          <p:cNvPr id="214" name="Google Shape;214;p3"/>
          <p:cNvCxnSpPr/>
          <p:nvPr/>
        </p:nvCxnSpPr>
        <p:spPr>
          <a:xfrm>
            <a:off x="6386191" y="8050589"/>
            <a:ext cx="1331192" cy="4071"/>
          </a:xfrm>
          <a:prstGeom prst="straightConnector1">
            <a:avLst/>
          </a:prstGeom>
          <a:noFill/>
          <a:ln w="12700" cap="flat" cmpd="sng">
            <a:solidFill>
              <a:schemeClr val="tx1"/>
            </a:solidFill>
            <a:prstDash val="solid"/>
            <a:miter lim="800000"/>
            <a:headEnd type="none" w="sm" len="sm"/>
            <a:tailEnd type="none" w="sm" len="sm"/>
          </a:ln>
        </p:spPr>
      </p:cxnSp>
      <p:cxnSp>
        <p:nvCxnSpPr>
          <p:cNvPr id="215" name="Google Shape;215;p3"/>
          <p:cNvCxnSpPr/>
          <p:nvPr/>
        </p:nvCxnSpPr>
        <p:spPr>
          <a:xfrm>
            <a:off x="81434" y="8047586"/>
            <a:ext cx="1389196" cy="9343"/>
          </a:xfrm>
          <a:prstGeom prst="straightConnector1">
            <a:avLst/>
          </a:prstGeom>
          <a:noFill/>
          <a:ln w="12700" cap="flat" cmpd="sng">
            <a:solidFill>
              <a:schemeClr val="tx1"/>
            </a:solidFill>
            <a:prstDash val="solid"/>
            <a:miter lim="800000"/>
            <a:headEnd type="none" w="sm" len="sm"/>
            <a:tailEnd type="none" w="sm" len="sm"/>
          </a:ln>
        </p:spPr>
      </p:cxnSp>
      <p:sp>
        <p:nvSpPr>
          <p:cNvPr id="216" name="Google Shape;216;p3"/>
          <p:cNvSpPr/>
          <p:nvPr/>
        </p:nvSpPr>
        <p:spPr>
          <a:xfrm>
            <a:off x="3148614" y="9799718"/>
            <a:ext cx="1475173" cy="25868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900" b="0" i="0" u="none" strike="noStrike" cap="none" dirty="0">
                <a:solidFill>
                  <a:schemeClr val="tx2">
                    <a:lumMod val="10000"/>
                  </a:schemeClr>
                </a:solidFill>
                <a:latin typeface="Arial"/>
                <a:ea typeface="Arial"/>
                <a:cs typeface="Arial"/>
                <a:sym typeface="Arial"/>
              </a:rPr>
              <a:t>UW START CENTER   5</a:t>
            </a:r>
            <a:endParaRPr sz="900" b="0" i="0" u="none" strike="noStrike" cap="none" dirty="0">
              <a:solidFill>
                <a:schemeClr val="tx2">
                  <a:lumMod val="10000"/>
                </a:schemeClr>
              </a:solidFill>
              <a:latin typeface="Arial"/>
              <a:ea typeface="Arial"/>
              <a:cs typeface="Arial"/>
              <a:sym typeface="Arial"/>
            </a:endParaRPr>
          </a:p>
        </p:txBody>
      </p:sp>
      <p:graphicFrame>
        <p:nvGraphicFramePr>
          <p:cNvPr id="222" name="Google Shape;222;p3"/>
          <p:cNvGraphicFramePr/>
          <p:nvPr>
            <p:extLst>
              <p:ext uri="{D42A27DB-BD31-4B8C-83A1-F6EECF244321}">
                <p14:modId xmlns:p14="http://schemas.microsoft.com/office/powerpoint/2010/main" val="3886663861"/>
              </p:ext>
            </p:extLst>
          </p:nvPr>
        </p:nvGraphicFramePr>
        <p:xfrm>
          <a:off x="33105" y="1076243"/>
          <a:ext cx="2484000" cy="2386305"/>
        </p:xfrm>
        <a:graphic>
          <a:graphicData uri="http://schemas.openxmlformats.org/drawingml/2006/table">
            <a:tbl>
              <a:tblPr firstRow="1" bandRow="1">
                <a:gradFill>
                  <a:gsLst>
                    <a:gs pos="0">
                      <a:srgbClr val="B3B6C7"/>
                    </a:gs>
                    <a:gs pos="35000">
                      <a:srgbClr val="CBCED7"/>
                    </a:gs>
                    <a:gs pos="100000">
                      <a:srgbClr val="EBEBEF"/>
                    </a:gs>
                  </a:gsLst>
                  <a:lin ang="16200000" scaled="0"/>
                </a:gradFill>
                <a:tableStyleId>{117AB475-21F6-49A4-9A0F-32D683AFB80C}</a:tableStyleId>
              </a:tblPr>
              <a:tblGrid>
                <a:gridCol w="2484000">
                  <a:extLst>
                    <a:ext uri="{9D8B030D-6E8A-4147-A177-3AD203B41FA5}">
                      <a16:colId xmlns:a16="http://schemas.microsoft.com/office/drawing/2014/main" val="20000"/>
                    </a:ext>
                  </a:extLst>
                </a:gridCol>
              </a:tblGrid>
              <a:tr h="283175">
                <a:tc>
                  <a:txBody>
                    <a:bodyPr/>
                    <a:lstStyle/>
                    <a:p>
                      <a:pPr marL="0" marR="0" lvl="0" indent="0" algn="ctr" rtl="0">
                        <a:lnSpc>
                          <a:spcPct val="100000"/>
                        </a:lnSpc>
                        <a:spcBef>
                          <a:spcPts val="0"/>
                        </a:spcBef>
                        <a:spcAft>
                          <a:spcPts val="0"/>
                        </a:spcAft>
                        <a:buClr>
                          <a:srgbClr val="000000"/>
                        </a:buClr>
                        <a:buSzPts val="1100"/>
                        <a:buFont typeface="Arial"/>
                        <a:buNone/>
                      </a:pPr>
                      <a:r>
                        <a:rPr lang="en-US" sz="1200" b="1" u="none" strike="noStrike" cap="none" dirty="0"/>
                        <a:t>One Health Approaches </a:t>
                      </a:r>
                      <a:endParaRPr sz="1200" b="1" u="none" strike="noStrike" cap="none" dirty="0"/>
                    </a:p>
                  </a:txBody>
                  <a:tcPr marL="91450" marR="91450" marT="45725" marB="45725">
                    <a:solidFill>
                      <a:schemeClr val="accent2"/>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000"/>
                        <a:buFont typeface="Arial"/>
                        <a:buNone/>
                      </a:pPr>
                      <a:r>
                        <a:rPr lang="en-US" sz="1200" b="0" u="none" strike="noStrike" cap="none" dirty="0">
                          <a:solidFill>
                            <a:schemeClr val="tx2">
                              <a:lumMod val="10000"/>
                            </a:schemeClr>
                          </a:solidFill>
                        </a:rPr>
                        <a:t>The joint delivery of human + animal health services (e.g., child + animal vaccination campaigns).</a:t>
                      </a:r>
                      <a:r>
                        <a:rPr lang="en-US" sz="1200" b="0" u="none" strike="noStrike" cap="none" baseline="30000" dirty="0">
                          <a:solidFill>
                            <a:schemeClr val="tx2">
                              <a:lumMod val="10000"/>
                            </a:schemeClr>
                          </a:solidFill>
                        </a:rPr>
                        <a:t>12,13,14,15</a:t>
                      </a:r>
                      <a:endParaRPr sz="1200" b="0" u="none" strike="noStrike" cap="none" baseline="30000" dirty="0">
                        <a:solidFill>
                          <a:schemeClr val="tx2">
                            <a:lumMod val="10000"/>
                          </a:schemeClr>
                        </a:solidFill>
                      </a:endParaRPr>
                    </a:p>
                    <a:p>
                      <a:pPr marL="171450" marR="0" lvl="0" indent="-171450" algn="l" rtl="0">
                        <a:lnSpc>
                          <a:spcPct val="100000"/>
                        </a:lnSpc>
                        <a:spcBef>
                          <a:spcPts val="0"/>
                        </a:spcBef>
                        <a:spcAft>
                          <a:spcPts val="0"/>
                        </a:spcAft>
                        <a:buClr>
                          <a:srgbClr val="000000"/>
                        </a:buClr>
                        <a:buSzPts val="1000"/>
                        <a:buFont typeface="Arial"/>
                        <a:buChar char="•"/>
                      </a:pPr>
                      <a:r>
                        <a:rPr lang="en-US" sz="1200" b="0" u="none" strike="noStrike" cap="none" dirty="0">
                          <a:solidFill>
                            <a:schemeClr val="tx2">
                              <a:lumMod val="10000"/>
                            </a:schemeClr>
                          </a:solidFill>
                        </a:rPr>
                        <a:t>Particularly useful for pastoralist communities where livestock are highly valued.</a:t>
                      </a:r>
                      <a:endParaRPr sz="1200" b="0" u="none" strike="noStrike" cap="none" dirty="0">
                        <a:solidFill>
                          <a:schemeClr val="tx2">
                            <a:lumMod val="10000"/>
                          </a:schemeClr>
                        </a:solidFill>
                      </a:endParaRPr>
                    </a:p>
                    <a:p>
                      <a:pPr marL="171450" marR="0" lvl="0" indent="-171450" algn="l" rtl="0">
                        <a:lnSpc>
                          <a:spcPct val="100000"/>
                        </a:lnSpc>
                        <a:spcBef>
                          <a:spcPts val="0"/>
                        </a:spcBef>
                        <a:spcAft>
                          <a:spcPts val="0"/>
                        </a:spcAft>
                        <a:buClr>
                          <a:srgbClr val="000000"/>
                        </a:buClr>
                        <a:buSzPts val="1000"/>
                        <a:buFont typeface="Arial"/>
                        <a:buChar char="•"/>
                      </a:pPr>
                      <a:r>
                        <a:rPr lang="en-US" sz="1200" b="0" u="none" strike="noStrike" cap="none" dirty="0">
                          <a:solidFill>
                            <a:schemeClr val="tx2">
                              <a:lumMod val="10000"/>
                            </a:schemeClr>
                          </a:solidFill>
                        </a:rPr>
                        <a:t>Vaccination increased +176% among nomadic children in the intervention group vs. -71% in the control group.</a:t>
                      </a:r>
                      <a:endParaRPr sz="1200" b="0" u="none" strike="noStrike" cap="none" dirty="0">
                        <a:solidFill>
                          <a:schemeClr val="tx2">
                            <a:lumMod val="10000"/>
                          </a:schemeClr>
                        </a:solidFill>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graphicFrame>
        <p:nvGraphicFramePr>
          <p:cNvPr id="223" name="Google Shape;223;p3"/>
          <p:cNvGraphicFramePr/>
          <p:nvPr>
            <p:extLst>
              <p:ext uri="{D42A27DB-BD31-4B8C-83A1-F6EECF244321}">
                <p14:modId xmlns:p14="http://schemas.microsoft.com/office/powerpoint/2010/main" val="3376819487"/>
              </p:ext>
            </p:extLst>
          </p:nvPr>
        </p:nvGraphicFramePr>
        <p:xfrm>
          <a:off x="5254234" y="3899244"/>
          <a:ext cx="2484000" cy="2377460"/>
        </p:xfrm>
        <a:graphic>
          <a:graphicData uri="http://schemas.openxmlformats.org/drawingml/2006/table">
            <a:tbl>
              <a:tblPr firstRow="1" bandRow="1">
                <a:noFill/>
                <a:tableStyleId>{117AB475-21F6-49A4-9A0F-32D683AFB80C}</a:tableStyleId>
              </a:tblPr>
              <a:tblGrid>
                <a:gridCol w="2484000">
                  <a:extLst>
                    <a:ext uri="{9D8B030D-6E8A-4147-A177-3AD203B41FA5}">
                      <a16:colId xmlns:a16="http://schemas.microsoft.com/office/drawing/2014/main" val="20000"/>
                    </a:ext>
                  </a:extLst>
                </a:gridCol>
              </a:tblGrid>
              <a:tr h="246500">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t>Integrated Care</a:t>
                      </a:r>
                      <a:endParaRPr sz="1200" u="none" strike="noStrike" cap="none" dirty="0"/>
                    </a:p>
                  </a:txBody>
                  <a:tcPr marL="91450" marR="91450" marT="45725" marB="45725">
                    <a:solidFill>
                      <a:schemeClr val="accent2"/>
                    </a:solidFill>
                  </a:tcPr>
                </a:tc>
                <a:extLst>
                  <a:ext uri="{0D108BD9-81ED-4DB2-BD59-A6C34878D82A}">
                    <a16:rowId xmlns:a16="http://schemas.microsoft.com/office/drawing/2014/main" val="10000"/>
                  </a:ext>
                </a:extLst>
              </a:tr>
              <a:tr h="1391975">
                <a:tc>
                  <a:txBody>
                    <a:bodyPr/>
                    <a:lstStyle/>
                    <a:p>
                      <a:pPr marL="0" marR="0" lvl="0" indent="0" algn="l" rtl="0">
                        <a:lnSpc>
                          <a:spcPct val="100000"/>
                        </a:lnSpc>
                        <a:spcBef>
                          <a:spcPts val="0"/>
                        </a:spcBef>
                        <a:spcAft>
                          <a:spcPts val="0"/>
                        </a:spcAft>
                        <a:buClr>
                          <a:srgbClr val="000000"/>
                        </a:buClr>
                        <a:buSzPts val="1000"/>
                        <a:buFont typeface="Arial"/>
                        <a:buNone/>
                      </a:pPr>
                      <a:r>
                        <a:rPr lang="en-US" sz="1200" u="none" strike="noStrike" cap="none" dirty="0">
                          <a:solidFill>
                            <a:schemeClr val="tx2">
                              <a:lumMod val="10000"/>
                            </a:schemeClr>
                          </a:solidFill>
                        </a:rPr>
                        <a:t>The joint delivery of NTD + other health services (e.g., MDA + vaccinations</a:t>
                      </a:r>
                      <a:r>
                        <a:rPr lang="en-US" sz="1200" b="0" u="none" strike="noStrike" cap="none" dirty="0">
                          <a:solidFill>
                            <a:schemeClr val="tx2">
                              <a:lumMod val="10000"/>
                            </a:schemeClr>
                          </a:solidFill>
                        </a:rPr>
                        <a:t>). </a:t>
                      </a:r>
                      <a:r>
                        <a:rPr lang="en-US" sz="1200" b="0" u="none" strike="noStrike" cap="none" baseline="30000" dirty="0">
                          <a:solidFill>
                            <a:schemeClr val="tx2">
                              <a:lumMod val="10000"/>
                            </a:schemeClr>
                          </a:solidFill>
                        </a:rPr>
                        <a:t>23</a:t>
                      </a:r>
                      <a:endParaRPr sz="1200" b="0" u="none" strike="noStrike" cap="none" baseline="30000" dirty="0">
                        <a:solidFill>
                          <a:schemeClr val="tx2">
                            <a:lumMod val="10000"/>
                          </a:schemeClr>
                        </a:solidFill>
                      </a:endParaRPr>
                    </a:p>
                    <a:p>
                      <a:pPr marL="171450" marR="0" lvl="0" indent="-171450" algn="l" rtl="0">
                        <a:lnSpc>
                          <a:spcPct val="100000"/>
                        </a:lnSpc>
                        <a:spcBef>
                          <a:spcPts val="0"/>
                        </a:spcBef>
                        <a:spcAft>
                          <a:spcPts val="0"/>
                        </a:spcAft>
                        <a:buClr>
                          <a:srgbClr val="000000"/>
                        </a:buClr>
                        <a:buSzPts val="1000"/>
                        <a:buFont typeface="Arial"/>
                        <a:buChar char="•"/>
                      </a:pPr>
                      <a:r>
                        <a:rPr lang="en-US" sz="1200" u="none" strike="noStrike" cap="none" dirty="0">
                          <a:solidFill>
                            <a:schemeClr val="tx2">
                              <a:lumMod val="10000"/>
                            </a:schemeClr>
                          </a:solidFill>
                        </a:rPr>
                        <a:t>NTD program capitalizes on more valued health interventions to increase uptake or identify co-infections.</a:t>
                      </a:r>
                      <a:endParaRPr sz="1200" u="none" strike="noStrike" cap="none" dirty="0">
                        <a:solidFill>
                          <a:schemeClr val="tx2">
                            <a:lumMod val="10000"/>
                          </a:schemeClr>
                        </a:solidFill>
                      </a:endParaRPr>
                    </a:p>
                    <a:p>
                      <a:pPr marL="171450" marR="0" lvl="0" indent="-171450" algn="l" rtl="0">
                        <a:lnSpc>
                          <a:spcPct val="100000"/>
                        </a:lnSpc>
                        <a:spcBef>
                          <a:spcPts val="0"/>
                        </a:spcBef>
                        <a:spcAft>
                          <a:spcPts val="0"/>
                        </a:spcAft>
                        <a:buClr>
                          <a:srgbClr val="000000"/>
                        </a:buClr>
                        <a:buSzPts val="1000"/>
                        <a:buFont typeface="Arial"/>
                        <a:buChar char="•"/>
                      </a:pPr>
                      <a:r>
                        <a:rPr lang="en-US" sz="1200" u="none" strike="noStrike" cap="none" dirty="0">
                          <a:solidFill>
                            <a:schemeClr val="tx2">
                              <a:lumMod val="10000"/>
                            </a:schemeClr>
                          </a:solidFill>
                        </a:rPr>
                        <a:t>Malaria + intestinal co-infections identified in 41-48% of IDP children ages 5-15 years in Nigeria.</a:t>
                      </a:r>
                      <a:endParaRPr sz="1200" u="none" strike="noStrike" cap="none" dirty="0">
                        <a:solidFill>
                          <a:schemeClr val="tx2">
                            <a:lumMod val="10000"/>
                          </a:schemeClr>
                        </a:solidFill>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graphicFrame>
        <p:nvGraphicFramePr>
          <p:cNvPr id="224" name="Google Shape;224;p3"/>
          <p:cNvGraphicFramePr/>
          <p:nvPr>
            <p:extLst>
              <p:ext uri="{D42A27DB-BD31-4B8C-83A1-F6EECF244321}">
                <p14:modId xmlns:p14="http://schemas.microsoft.com/office/powerpoint/2010/main" val="318171898"/>
              </p:ext>
            </p:extLst>
          </p:nvPr>
        </p:nvGraphicFramePr>
        <p:xfrm>
          <a:off x="5258787" y="1069974"/>
          <a:ext cx="2484000" cy="1097300"/>
        </p:xfrm>
        <a:graphic>
          <a:graphicData uri="http://schemas.openxmlformats.org/drawingml/2006/table">
            <a:tbl>
              <a:tblPr firstRow="1" bandRow="1">
                <a:noFill/>
                <a:tableStyleId>{117AB475-21F6-49A4-9A0F-32D683AFB80C}</a:tableStyleId>
              </a:tblPr>
              <a:tblGrid>
                <a:gridCol w="2484000">
                  <a:extLst>
                    <a:ext uri="{9D8B030D-6E8A-4147-A177-3AD203B41FA5}">
                      <a16:colId xmlns:a16="http://schemas.microsoft.com/office/drawing/2014/main" val="20000"/>
                    </a:ext>
                  </a:extLst>
                </a:gridCol>
              </a:tblGrid>
              <a:tr h="263625">
                <a:tc>
                  <a:txBody>
                    <a:bodyPr/>
                    <a:lstStyle/>
                    <a:p>
                      <a:pPr marL="0" marR="0" lvl="0" indent="0" algn="ctr" rtl="0">
                        <a:lnSpc>
                          <a:spcPct val="100000"/>
                        </a:lnSpc>
                        <a:spcBef>
                          <a:spcPts val="0"/>
                        </a:spcBef>
                        <a:spcAft>
                          <a:spcPts val="0"/>
                        </a:spcAft>
                        <a:buClr>
                          <a:srgbClr val="000000"/>
                        </a:buClr>
                        <a:buSzPts val="1100"/>
                        <a:buFont typeface="Arial"/>
                        <a:buNone/>
                      </a:pPr>
                      <a:r>
                        <a:rPr lang="en-US" sz="1200" b="1" u="none" strike="noStrike" cap="none" dirty="0"/>
                        <a:t>Community Driven MDA</a:t>
                      </a:r>
                      <a:endParaRPr sz="1200" b="1" u="none" strike="noStrike" cap="none" dirty="0"/>
                    </a:p>
                  </a:txBody>
                  <a:tcPr marL="91450" marR="91450" marT="45725" marB="45725">
                    <a:solidFill>
                      <a:schemeClr val="accent2"/>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000"/>
                        <a:buFont typeface="Arial"/>
                        <a:buNone/>
                      </a:pPr>
                      <a:r>
                        <a:rPr lang="en-US" sz="1200" b="0" u="none" strike="noStrike" cap="none" dirty="0">
                          <a:solidFill>
                            <a:schemeClr val="tx2">
                              <a:lumMod val="10000"/>
                            </a:schemeClr>
                          </a:solidFill>
                        </a:rPr>
                        <a:t>Engaging local community members to deliver MDA, can be more cost-efficient + increase uptake due to established trust.</a:t>
                      </a:r>
                      <a:r>
                        <a:rPr lang="en-US" sz="1200" b="0" u="none" strike="noStrike" cap="none" baseline="30000" dirty="0">
                          <a:solidFill>
                            <a:schemeClr val="tx2">
                              <a:lumMod val="10000"/>
                            </a:schemeClr>
                          </a:solidFill>
                        </a:rPr>
                        <a:t>20</a:t>
                      </a:r>
                      <a:endParaRPr sz="1200" b="0" u="none" strike="noStrike" cap="none" baseline="30000" dirty="0">
                        <a:solidFill>
                          <a:schemeClr val="tx2">
                            <a:lumMod val="10000"/>
                          </a:schemeClr>
                        </a:solidFill>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graphicFrame>
        <p:nvGraphicFramePr>
          <p:cNvPr id="225" name="Google Shape;225;p3"/>
          <p:cNvGraphicFramePr/>
          <p:nvPr>
            <p:extLst>
              <p:ext uri="{D42A27DB-BD31-4B8C-83A1-F6EECF244321}">
                <p14:modId xmlns:p14="http://schemas.microsoft.com/office/powerpoint/2010/main" val="56381827"/>
              </p:ext>
            </p:extLst>
          </p:nvPr>
        </p:nvGraphicFramePr>
        <p:xfrm>
          <a:off x="2652689" y="1076243"/>
          <a:ext cx="2484000" cy="1646710"/>
        </p:xfrm>
        <a:graphic>
          <a:graphicData uri="http://schemas.openxmlformats.org/drawingml/2006/table">
            <a:tbl>
              <a:tblPr firstRow="1" bandRow="1">
                <a:noFill/>
                <a:tableStyleId>{117AB475-21F6-49A4-9A0F-32D683AFB80C}</a:tableStyleId>
              </a:tblPr>
              <a:tblGrid>
                <a:gridCol w="2484000">
                  <a:extLst>
                    <a:ext uri="{9D8B030D-6E8A-4147-A177-3AD203B41FA5}">
                      <a16:colId xmlns:a16="http://schemas.microsoft.com/office/drawing/2014/main" val="20000"/>
                    </a:ext>
                  </a:extLst>
                </a:gridCol>
              </a:tblGrid>
              <a:tr h="275100">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t>Micro Planning</a:t>
                      </a:r>
                      <a:endParaRPr sz="1200" u="none" strike="noStrike" cap="none" dirty="0"/>
                    </a:p>
                  </a:txBody>
                  <a:tcPr marL="91450" marR="91450" marT="45725" marB="45725">
                    <a:solidFill>
                      <a:schemeClr val="accent2"/>
                    </a:solidFill>
                  </a:tcPr>
                </a:tc>
                <a:extLst>
                  <a:ext uri="{0D108BD9-81ED-4DB2-BD59-A6C34878D82A}">
                    <a16:rowId xmlns:a16="http://schemas.microsoft.com/office/drawing/2014/main" val="10000"/>
                  </a:ext>
                </a:extLst>
              </a:tr>
              <a:tr h="1049625">
                <a:tc>
                  <a:txBody>
                    <a:bodyPr/>
                    <a:lstStyle/>
                    <a:p>
                      <a:pPr marL="0" marR="0" lvl="0" indent="0" algn="l" rtl="0">
                        <a:lnSpc>
                          <a:spcPct val="100000"/>
                        </a:lnSpc>
                        <a:spcBef>
                          <a:spcPts val="0"/>
                        </a:spcBef>
                        <a:spcAft>
                          <a:spcPts val="0"/>
                        </a:spcAft>
                        <a:buClr>
                          <a:srgbClr val="000000"/>
                        </a:buClr>
                        <a:buSzPts val="1000"/>
                        <a:buFont typeface="Arial"/>
                        <a:buNone/>
                      </a:pPr>
                      <a:r>
                        <a:rPr lang="en-US" sz="1200" u="none" strike="noStrike" cap="none" dirty="0">
                          <a:solidFill>
                            <a:schemeClr val="tx2">
                              <a:lumMod val="10000"/>
                            </a:schemeClr>
                          </a:solidFill>
                        </a:rPr>
                        <a:t>Detailed organization, planning, + management of all NTD intervention elements at the district level. A bottom-up approach.</a:t>
                      </a:r>
                      <a:r>
                        <a:rPr lang="en-US" sz="1200" b="0" u="none" strike="noStrike" cap="none" baseline="30000" dirty="0">
                          <a:solidFill>
                            <a:schemeClr val="tx2">
                              <a:lumMod val="10000"/>
                            </a:schemeClr>
                          </a:solidFill>
                        </a:rPr>
                        <a:t>18</a:t>
                      </a:r>
                      <a:endParaRPr sz="1200" b="0" u="none" strike="noStrike" cap="none" baseline="30000" dirty="0">
                        <a:solidFill>
                          <a:schemeClr val="tx2">
                            <a:lumMod val="10000"/>
                          </a:schemeClr>
                        </a:solidFill>
                      </a:endParaRPr>
                    </a:p>
                    <a:p>
                      <a:pPr marL="171450" marR="0" lvl="0" indent="-171450" algn="l" rtl="0">
                        <a:lnSpc>
                          <a:spcPct val="100000"/>
                        </a:lnSpc>
                        <a:spcBef>
                          <a:spcPts val="0"/>
                        </a:spcBef>
                        <a:spcAft>
                          <a:spcPts val="0"/>
                        </a:spcAft>
                        <a:buClr>
                          <a:srgbClr val="000000"/>
                        </a:buClr>
                        <a:buSzPts val="1000"/>
                        <a:buFont typeface="Arial"/>
                        <a:buChar char="•"/>
                      </a:pPr>
                      <a:r>
                        <a:rPr lang="en-US" sz="1200" u="none" strike="noStrike" cap="none" dirty="0">
                          <a:solidFill>
                            <a:schemeClr val="tx2">
                              <a:lumMod val="10000"/>
                            </a:schemeClr>
                          </a:solidFill>
                        </a:rPr>
                        <a:t>Helped identify 200 new settlements in Somalia. </a:t>
                      </a:r>
                      <a:endParaRPr sz="1200" u="none" strike="noStrike" cap="none" dirty="0">
                        <a:solidFill>
                          <a:schemeClr val="tx2">
                            <a:lumMod val="10000"/>
                          </a:schemeClr>
                        </a:solidFill>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graphicFrame>
        <p:nvGraphicFramePr>
          <p:cNvPr id="226" name="Google Shape;226;p3"/>
          <p:cNvGraphicFramePr/>
          <p:nvPr>
            <p:extLst>
              <p:ext uri="{D42A27DB-BD31-4B8C-83A1-F6EECF244321}">
                <p14:modId xmlns:p14="http://schemas.microsoft.com/office/powerpoint/2010/main" val="2280081536"/>
              </p:ext>
            </p:extLst>
          </p:nvPr>
        </p:nvGraphicFramePr>
        <p:xfrm>
          <a:off x="2652689" y="2826468"/>
          <a:ext cx="2484000" cy="1848165"/>
        </p:xfrm>
        <a:graphic>
          <a:graphicData uri="http://schemas.openxmlformats.org/drawingml/2006/table">
            <a:tbl>
              <a:tblPr firstRow="1" bandRow="1">
                <a:noFill/>
                <a:tableStyleId>{117AB475-21F6-49A4-9A0F-32D683AFB80C}</a:tableStyleId>
              </a:tblPr>
              <a:tblGrid>
                <a:gridCol w="2484000">
                  <a:extLst>
                    <a:ext uri="{9D8B030D-6E8A-4147-A177-3AD203B41FA5}">
                      <a16:colId xmlns:a16="http://schemas.microsoft.com/office/drawing/2014/main" val="20000"/>
                    </a:ext>
                  </a:extLst>
                </a:gridCol>
              </a:tblGrid>
              <a:tr h="293675">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t>Engage + Treat</a:t>
                      </a:r>
                      <a:endParaRPr sz="1200" u="none" strike="noStrike" cap="none" dirty="0"/>
                    </a:p>
                  </a:txBody>
                  <a:tcPr marL="91450" marR="91450" marT="45725" marB="45725">
                    <a:solidFill>
                      <a:schemeClr val="accent2"/>
                    </a:solidFill>
                  </a:tcPr>
                </a:tc>
                <a:extLst>
                  <a:ext uri="{0D108BD9-81ED-4DB2-BD59-A6C34878D82A}">
                    <a16:rowId xmlns:a16="http://schemas.microsoft.com/office/drawing/2014/main" val="10000"/>
                  </a:ext>
                </a:extLst>
              </a:tr>
              <a:tr h="1164925">
                <a:tc>
                  <a:txBody>
                    <a:bodyPr/>
                    <a:lstStyle/>
                    <a:p>
                      <a:pPr marL="0" marR="0" lvl="0" indent="0" algn="l" rtl="0">
                        <a:lnSpc>
                          <a:spcPct val="100000"/>
                        </a:lnSpc>
                        <a:spcBef>
                          <a:spcPts val="0"/>
                        </a:spcBef>
                        <a:spcAft>
                          <a:spcPts val="0"/>
                        </a:spcAft>
                        <a:buClr>
                          <a:srgbClr val="000000"/>
                        </a:buClr>
                        <a:buSzPts val="1000"/>
                        <a:buFont typeface="Arial"/>
                        <a:buNone/>
                      </a:pPr>
                      <a:r>
                        <a:rPr lang="en-US" sz="1200" b="0" i="0" u="none" strike="noStrike" cap="none" dirty="0">
                          <a:solidFill>
                            <a:schemeClr val="tx2">
                              <a:lumMod val="10000"/>
                            </a:schemeClr>
                          </a:solidFill>
                          <a:latin typeface="Arial"/>
                          <a:ea typeface="Arial"/>
                          <a:cs typeface="Arial"/>
                          <a:sym typeface="Arial"/>
                        </a:rPr>
                        <a:t>The active identification of individuals who were missed during a campaign (e.g., due to work, travel, etc.) to offer treatment.</a:t>
                      </a:r>
                      <a:r>
                        <a:rPr lang="en-US" sz="1200" b="0" i="0" u="none" strike="noStrike" cap="none" baseline="30000" dirty="0">
                          <a:solidFill>
                            <a:schemeClr val="tx2">
                              <a:lumMod val="10000"/>
                            </a:schemeClr>
                          </a:solidFill>
                          <a:latin typeface="Arial"/>
                          <a:ea typeface="Arial"/>
                          <a:cs typeface="Arial"/>
                          <a:sym typeface="Arial"/>
                        </a:rPr>
                        <a:t>4</a:t>
                      </a:r>
                      <a:endParaRPr sz="1200" b="0" u="none" strike="noStrike" cap="none" baseline="30000" dirty="0">
                        <a:solidFill>
                          <a:schemeClr val="tx2">
                            <a:lumMod val="10000"/>
                          </a:schemeClr>
                        </a:solidFill>
                      </a:endParaRPr>
                    </a:p>
                    <a:p>
                      <a:pPr marL="171450" marR="0" lvl="0" indent="-171450" algn="l" rtl="0">
                        <a:lnSpc>
                          <a:spcPct val="100000"/>
                        </a:lnSpc>
                        <a:spcBef>
                          <a:spcPts val="0"/>
                        </a:spcBef>
                        <a:spcAft>
                          <a:spcPts val="0"/>
                        </a:spcAft>
                        <a:buClr>
                          <a:srgbClr val="000000"/>
                        </a:buClr>
                        <a:buSzPts val="1000"/>
                        <a:buFont typeface="Arial"/>
                        <a:buChar char="•"/>
                      </a:pPr>
                      <a:r>
                        <a:rPr lang="en-US" sz="1200" b="0" i="0" u="none" strike="noStrike" cap="none" dirty="0">
                          <a:solidFill>
                            <a:schemeClr val="tx2">
                              <a:lumMod val="10000"/>
                            </a:schemeClr>
                          </a:solidFill>
                          <a:latin typeface="Arial"/>
                          <a:ea typeface="Arial"/>
                          <a:cs typeface="Arial"/>
                          <a:sym typeface="Arial"/>
                        </a:rPr>
                        <a:t>Contributed to a 97% uptake of MDA in target community, along with other strategies. </a:t>
                      </a:r>
                      <a:endParaRPr sz="1200" u="none" strike="noStrike" cap="none" dirty="0">
                        <a:solidFill>
                          <a:schemeClr val="tx2">
                            <a:lumMod val="10000"/>
                          </a:schemeClr>
                        </a:solidFill>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graphicFrame>
        <p:nvGraphicFramePr>
          <p:cNvPr id="227" name="Google Shape;227;p3"/>
          <p:cNvGraphicFramePr/>
          <p:nvPr>
            <p:extLst>
              <p:ext uri="{D42A27DB-BD31-4B8C-83A1-F6EECF244321}">
                <p14:modId xmlns:p14="http://schemas.microsoft.com/office/powerpoint/2010/main" val="269730958"/>
              </p:ext>
            </p:extLst>
          </p:nvPr>
        </p:nvGraphicFramePr>
        <p:xfrm>
          <a:off x="2652689" y="4778148"/>
          <a:ext cx="2484000" cy="2377460"/>
        </p:xfrm>
        <a:graphic>
          <a:graphicData uri="http://schemas.openxmlformats.org/drawingml/2006/table">
            <a:tbl>
              <a:tblPr firstRow="1" bandRow="1">
                <a:noFill/>
                <a:tableStyleId>{117AB475-21F6-49A4-9A0F-32D683AFB80C}</a:tableStyleId>
              </a:tblPr>
              <a:tblGrid>
                <a:gridCol w="2484000">
                  <a:extLst>
                    <a:ext uri="{9D8B030D-6E8A-4147-A177-3AD203B41FA5}">
                      <a16:colId xmlns:a16="http://schemas.microsoft.com/office/drawing/2014/main" val="20000"/>
                    </a:ext>
                  </a:extLst>
                </a:gridCol>
              </a:tblGrid>
              <a:tr h="263625">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t>Test + Treat</a:t>
                      </a:r>
                      <a:endParaRPr sz="1200" u="none" strike="noStrike" cap="none" dirty="0"/>
                    </a:p>
                  </a:txBody>
                  <a:tcPr marL="91450" marR="91450" marT="45725" marB="45725">
                    <a:solidFill>
                      <a:schemeClr val="accent2"/>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000"/>
                        <a:buFont typeface="Arial"/>
                        <a:buNone/>
                      </a:pPr>
                      <a:r>
                        <a:rPr lang="en-US" sz="1200" b="0" i="0" u="none" strike="noStrike" cap="none" dirty="0">
                          <a:solidFill>
                            <a:schemeClr val="tx2">
                              <a:lumMod val="10000"/>
                            </a:schemeClr>
                          </a:solidFill>
                          <a:latin typeface="Arial"/>
                          <a:ea typeface="Arial"/>
                          <a:cs typeface="Arial"/>
                          <a:sym typeface="Arial"/>
                        </a:rPr>
                        <a:t>The active identification of individuals who previously refused treatment to offer testing + treatment. </a:t>
                      </a:r>
                      <a:r>
                        <a:rPr lang="en-US" sz="1200" b="0" i="0" u="none" strike="noStrike" cap="none" baseline="30000" dirty="0">
                          <a:solidFill>
                            <a:schemeClr val="tx2">
                              <a:lumMod val="10000"/>
                            </a:schemeClr>
                          </a:solidFill>
                          <a:latin typeface="Arial"/>
                          <a:ea typeface="Arial"/>
                          <a:cs typeface="Arial"/>
                          <a:sym typeface="Arial"/>
                        </a:rPr>
                        <a:t>4,19</a:t>
                      </a:r>
                      <a:endParaRPr sz="1200" b="0" u="none" strike="noStrike" cap="none" baseline="30000" dirty="0">
                        <a:solidFill>
                          <a:schemeClr val="tx2">
                            <a:lumMod val="10000"/>
                          </a:schemeClr>
                        </a:solidFill>
                      </a:endParaRPr>
                    </a:p>
                    <a:p>
                      <a:pPr marL="171450" marR="0" lvl="0" indent="-171450" algn="l" rtl="0">
                        <a:lnSpc>
                          <a:spcPct val="100000"/>
                        </a:lnSpc>
                        <a:spcBef>
                          <a:spcPts val="0"/>
                        </a:spcBef>
                        <a:spcAft>
                          <a:spcPts val="0"/>
                        </a:spcAft>
                        <a:buClr>
                          <a:srgbClr val="000000"/>
                        </a:buClr>
                        <a:buSzPts val="1000"/>
                        <a:buFont typeface="Arial"/>
                        <a:buChar char="•"/>
                      </a:pPr>
                      <a:r>
                        <a:rPr lang="en-US" sz="1200" b="0" i="0" u="none" strike="noStrike" cap="none" dirty="0">
                          <a:solidFill>
                            <a:schemeClr val="tx2">
                              <a:lumMod val="10000"/>
                            </a:schemeClr>
                          </a:solidFill>
                          <a:latin typeface="Arial"/>
                          <a:ea typeface="Arial"/>
                          <a:cs typeface="Arial"/>
                          <a:sym typeface="Arial"/>
                        </a:rPr>
                        <a:t>Performing a point-of-care test to show a need for treatment can increase uptake.</a:t>
                      </a:r>
                      <a:endParaRPr sz="1200" u="none" strike="noStrike" cap="none" dirty="0">
                        <a:solidFill>
                          <a:schemeClr val="tx2">
                            <a:lumMod val="10000"/>
                          </a:schemeClr>
                        </a:solidFill>
                      </a:endParaRPr>
                    </a:p>
                    <a:p>
                      <a:pPr marL="171450" marR="0" lvl="0" indent="-171450" algn="l" rtl="0">
                        <a:lnSpc>
                          <a:spcPct val="100000"/>
                        </a:lnSpc>
                        <a:spcBef>
                          <a:spcPts val="0"/>
                        </a:spcBef>
                        <a:spcAft>
                          <a:spcPts val="0"/>
                        </a:spcAft>
                        <a:buClr>
                          <a:srgbClr val="000000"/>
                        </a:buClr>
                        <a:buSzPts val="1000"/>
                        <a:buFont typeface="Arial"/>
                        <a:buChar char="•"/>
                      </a:pPr>
                      <a:r>
                        <a:rPr lang="en-US" sz="1200" b="0" i="0" u="none" strike="noStrike" cap="none" dirty="0">
                          <a:solidFill>
                            <a:schemeClr val="tx2">
                              <a:lumMod val="10000"/>
                            </a:schemeClr>
                          </a:solidFill>
                          <a:latin typeface="Arial"/>
                          <a:ea typeface="Arial"/>
                          <a:cs typeface="Arial"/>
                          <a:sym typeface="Arial"/>
                        </a:rPr>
                        <a:t>No treatment if negative test</a:t>
                      </a:r>
                      <a:endParaRPr sz="1200" u="none" strike="noStrike" cap="none" dirty="0">
                        <a:solidFill>
                          <a:schemeClr val="tx2">
                            <a:lumMod val="10000"/>
                          </a:schemeClr>
                        </a:solidFill>
                      </a:endParaRPr>
                    </a:p>
                    <a:p>
                      <a:pPr marL="171450" marR="0" lvl="0" indent="-171450" algn="l" rtl="0">
                        <a:lnSpc>
                          <a:spcPct val="100000"/>
                        </a:lnSpc>
                        <a:spcBef>
                          <a:spcPts val="0"/>
                        </a:spcBef>
                        <a:spcAft>
                          <a:spcPts val="0"/>
                        </a:spcAft>
                        <a:buClr>
                          <a:srgbClr val="000000"/>
                        </a:buClr>
                        <a:buSzPts val="1000"/>
                        <a:buFont typeface="Arial"/>
                        <a:buChar char="•"/>
                      </a:pPr>
                      <a:r>
                        <a:rPr lang="en-US" sz="1200" b="0" i="0" u="none" strike="noStrike" cap="none" dirty="0">
                          <a:solidFill>
                            <a:schemeClr val="tx2">
                              <a:lumMod val="10000"/>
                            </a:schemeClr>
                          </a:solidFill>
                          <a:latin typeface="Arial"/>
                          <a:ea typeface="Arial"/>
                          <a:cs typeface="Arial"/>
                          <a:sym typeface="Arial"/>
                        </a:rPr>
                        <a:t>Contributed to a 97% uptake of MDA in target community along with other strategies</a:t>
                      </a:r>
                      <a:r>
                        <a:rPr lang="en-US" sz="1200" b="0" i="0" u="none" strike="noStrike" cap="none" dirty="0">
                          <a:solidFill>
                            <a:schemeClr val="dk1"/>
                          </a:solidFill>
                          <a:latin typeface="Arial"/>
                          <a:ea typeface="Arial"/>
                          <a:cs typeface="Arial"/>
                          <a:sym typeface="Arial"/>
                        </a:rPr>
                        <a:t>. </a:t>
                      </a:r>
                      <a:endParaRPr sz="1200" u="none" strike="noStrike" cap="none" dirty="0"/>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graphicFrame>
        <p:nvGraphicFramePr>
          <p:cNvPr id="228" name="Google Shape;228;p3"/>
          <p:cNvGraphicFramePr/>
          <p:nvPr>
            <p:extLst>
              <p:ext uri="{D42A27DB-BD31-4B8C-83A1-F6EECF244321}">
                <p14:modId xmlns:p14="http://schemas.microsoft.com/office/powerpoint/2010/main" val="3884670544"/>
              </p:ext>
            </p:extLst>
          </p:nvPr>
        </p:nvGraphicFramePr>
        <p:xfrm>
          <a:off x="2626354" y="8318426"/>
          <a:ext cx="2484000" cy="1281250"/>
        </p:xfrm>
        <a:graphic>
          <a:graphicData uri="http://schemas.openxmlformats.org/drawingml/2006/table">
            <a:tbl>
              <a:tblPr firstRow="1" bandRow="1">
                <a:noFill/>
                <a:tableStyleId>{117AB475-21F6-49A4-9A0F-32D683AFB80C}</a:tableStyleId>
              </a:tblPr>
              <a:tblGrid>
                <a:gridCol w="2484000">
                  <a:extLst>
                    <a:ext uri="{9D8B030D-6E8A-4147-A177-3AD203B41FA5}">
                      <a16:colId xmlns:a16="http://schemas.microsoft.com/office/drawing/2014/main" val="20000"/>
                    </a:ext>
                  </a:extLst>
                </a:gridCol>
              </a:tblGrid>
              <a:tr h="275400">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a:t>Mobile Transport Vouchers </a:t>
                      </a:r>
                      <a:endParaRPr sz="12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000"/>
                        <a:buFont typeface="Arial"/>
                        <a:buNone/>
                      </a:pPr>
                      <a:r>
                        <a:rPr lang="en-US" sz="1200" u="none" strike="noStrike" cap="none" dirty="0"/>
                        <a:t>Variable success when used for a maternal health project due to structural barriers including lack of phone ownership, low literacy, poor network and in.</a:t>
                      </a:r>
                      <a:r>
                        <a:rPr lang="en-US" sz="1200" b="0" u="none" strike="noStrike" cap="none" baseline="30000" dirty="0"/>
                        <a:t>25</a:t>
                      </a:r>
                      <a:endParaRPr sz="1200" b="0" u="none" strike="noStrike" cap="none" baseline="30000" dirty="0"/>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graphicFrame>
        <p:nvGraphicFramePr>
          <p:cNvPr id="229" name="Google Shape;229;p3"/>
          <p:cNvGraphicFramePr/>
          <p:nvPr>
            <p:extLst>
              <p:ext uri="{D42A27DB-BD31-4B8C-83A1-F6EECF244321}">
                <p14:modId xmlns:p14="http://schemas.microsoft.com/office/powerpoint/2010/main" val="1191104721"/>
              </p:ext>
            </p:extLst>
          </p:nvPr>
        </p:nvGraphicFramePr>
        <p:xfrm>
          <a:off x="33105" y="8318426"/>
          <a:ext cx="2484000" cy="1463060"/>
        </p:xfrm>
        <a:graphic>
          <a:graphicData uri="http://schemas.openxmlformats.org/drawingml/2006/table">
            <a:tbl>
              <a:tblPr firstRow="1" bandRow="1">
                <a:noFill/>
                <a:tableStyleId>{117AB475-21F6-49A4-9A0F-32D683AFB80C}</a:tableStyleId>
              </a:tblPr>
              <a:tblGrid>
                <a:gridCol w="2484000">
                  <a:extLst>
                    <a:ext uri="{9D8B030D-6E8A-4147-A177-3AD203B41FA5}">
                      <a16:colId xmlns:a16="http://schemas.microsoft.com/office/drawing/2014/main" val="20000"/>
                    </a:ext>
                  </a:extLst>
                </a:gridCol>
              </a:tblGrid>
              <a:tr h="255000">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t>Animal Enclosures</a:t>
                      </a:r>
                      <a:endParaRPr sz="1200" u="none" strike="noStrike" cap="none"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000"/>
                        <a:buFont typeface="Arial"/>
                        <a:buNone/>
                      </a:pPr>
                      <a:r>
                        <a:rPr lang="en-US" sz="1200" u="none" strike="noStrike" cap="none" dirty="0"/>
                        <a:t>Although described as being well researched, these were broadly rejected by a Sudanese community. Government enforcement worsened perceptions of the intervention</a:t>
                      </a:r>
                      <a:r>
                        <a:rPr lang="en-US" sz="1200" b="0" u="none" strike="noStrike" cap="none" dirty="0"/>
                        <a:t>.</a:t>
                      </a:r>
                      <a:r>
                        <a:rPr lang="en-US" sz="1200" b="0" u="none" strike="noStrike" cap="none" baseline="30000" dirty="0"/>
                        <a:t>24</a:t>
                      </a:r>
                      <a:endParaRPr sz="1200" b="0" u="none" strike="noStrike" cap="none" baseline="30000" dirty="0"/>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graphicFrame>
        <p:nvGraphicFramePr>
          <p:cNvPr id="230" name="Google Shape;230;p3"/>
          <p:cNvGraphicFramePr/>
          <p:nvPr>
            <p:extLst>
              <p:ext uri="{D42A27DB-BD31-4B8C-83A1-F6EECF244321}">
                <p14:modId xmlns:p14="http://schemas.microsoft.com/office/powerpoint/2010/main" val="1888814546"/>
              </p:ext>
            </p:extLst>
          </p:nvPr>
        </p:nvGraphicFramePr>
        <p:xfrm>
          <a:off x="5219603" y="8309085"/>
          <a:ext cx="2517975" cy="1645940"/>
        </p:xfrm>
        <a:graphic>
          <a:graphicData uri="http://schemas.openxmlformats.org/drawingml/2006/table">
            <a:tbl>
              <a:tblPr firstRow="1" bandRow="1">
                <a:noFill/>
                <a:tableStyleId>{117AB475-21F6-49A4-9A0F-32D683AFB80C}</a:tableStyleId>
              </a:tblPr>
              <a:tblGrid>
                <a:gridCol w="2517975">
                  <a:extLst>
                    <a:ext uri="{9D8B030D-6E8A-4147-A177-3AD203B41FA5}">
                      <a16:colId xmlns:a16="http://schemas.microsoft.com/office/drawing/2014/main" val="20000"/>
                    </a:ext>
                  </a:extLst>
                </a:gridCol>
              </a:tblGrid>
              <a:tr h="255000">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t>Digital Health</a:t>
                      </a:r>
                      <a:endParaRPr sz="1200" u="none" strike="noStrike" cap="none"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000"/>
                        <a:buFont typeface="Arial"/>
                        <a:buNone/>
                      </a:pPr>
                      <a:r>
                        <a:rPr lang="en-US" sz="1200" u="none" strike="noStrike" cap="none" dirty="0"/>
                        <a:t>Interventions cannot overcome structural barriers, especially for chronic diseases, may not integrate with health system infrastructure, and are not always seen as a priority by target population.</a:t>
                      </a:r>
                      <a:r>
                        <a:rPr lang="en-US" sz="1200" b="0" u="none" strike="noStrike" cap="none" baseline="30000" dirty="0"/>
                        <a:t>26</a:t>
                      </a:r>
                      <a:endParaRPr sz="1200" b="0" u="none" strike="noStrike" cap="none" baseline="30000" dirty="0"/>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graphicFrame>
        <p:nvGraphicFramePr>
          <p:cNvPr id="231" name="Google Shape;231;p3"/>
          <p:cNvGraphicFramePr/>
          <p:nvPr>
            <p:extLst>
              <p:ext uri="{D42A27DB-BD31-4B8C-83A1-F6EECF244321}">
                <p14:modId xmlns:p14="http://schemas.microsoft.com/office/powerpoint/2010/main" val="1889106713"/>
              </p:ext>
            </p:extLst>
          </p:nvPr>
        </p:nvGraphicFramePr>
        <p:xfrm>
          <a:off x="5258787" y="2295539"/>
          <a:ext cx="2484000" cy="1481655"/>
        </p:xfrm>
        <a:graphic>
          <a:graphicData uri="http://schemas.openxmlformats.org/drawingml/2006/table">
            <a:tbl>
              <a:tblPr firstRow="1" bandRow="1">
                <a:noFill/>
                <a:tableStyleId>{117AB475-21F6-49A4-9A0F-32D683AFB80C}</a:tableStyleId>
              </a:tblPr>
              <a:tblGrid>
                <a:gridCol w="2484000">
                  <a:extLst>
                    <a:ext uri="{9D8B030D-6E8A-4147-A177-3AD203B41FA5}">
                      <a16:colId xmlns:a16="http://schemas.microsoft.com/office/drawing/2014/main" val="20000"/>
                    </a:ext>
                  </a:extLst>
                </a:gridCol>
              </a:tblGrid>
              <a:tr h="292925">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t>Social Mobilization</a:t>
                      </a:r>
                      <a:endParaRPr sz="1200" u="none" strike="noStrike" cap="none" dirty="0"/>
                    </a:p>
                  </a:txBody>
                  <a:tcPr marL="91450" marR="91450" marT="45725" marB="45725">
                    <a:solidFill>
                      <a:schemeClr val="accent2"/>
                    </a:solidFill>
                  </a:tcPr>
                </a:tc>
                <a:extLst>
                  <a:ext uri="{0D108BD9-81ED-4DB2-BD59-A6C34878D82A}">
                    <a16:rowId xmlns:a16="http://schemas.microsoft.com/office/drawing/2014/main" val="10000"/>
                  </a:ext>
                </a:extLst>
              </a:tr>
              <a:tr h="810900">
                <a:tc>
                  <a:txBody>
                    <a:bodyPr/>
                    <a:lstStyle/>
                    <a:p>
                      <a:pPr marL="0" marR="0" lvl="0" indent="0" algn="l" rtl="0">
                        <a:lnSpc>
                          <a:spcPct val="100000"/>
                        </a:lnSpc>
                        <a:spcBef>
                          <a:spcPts val="0"/>
                        </a:spcBef>
                        <a:spcAft>
                          <a:spcPts val="0"/>
                        </a:spcAft>
                        <a:buClr>
                          <a:srgbClr val="000000"/>
                        </a:buClr>
                        <a:buSzPts val="1000"/>
                        <a:buFont typeface="Arial"/>
                        <a:buNone/>
                      </a:pPr>
                      <a:r>
                        <a:rPr lang="en-US" sz="1200" u="none" strike="noStrike" cap="none" dirty="0">
                          <a:solidFill>
                            <a:schemeClr val="tx2">
                              <a:lumMod val="10000"/>
                            </a:schemeClr>
                          </a:solidFill>
                        </a:rPr>
                        <a:t>Engaging or identifying HTRPs through community networks and interpersonal communication. </a:t>
                      </a:r>
                      <a:r>
                        <a:rPr lang="en-US" sz="1200" b="0" u="none" strike="noStrike" cap="none" baseline="30000" dirty="0">
                          <a:solidFill>
                            <a:schemeClr val="tx2">
                              <a:lumMod val="10000"/>
                            </a:schemeClr>
                          </a:solidFill>
                        </a:rPr>
                        <a:t>21,22</a:t>
                      </a:r>
                      <a:endParaRPr sz="1200" b="0" u="none" strike="noStrike" cap="none" baseline="30000" dirty="0">
                        <a:solidFill>
                          <a:schemeClr val="tx2">
                            <a:lumMod val="10000"/>
                          </a:schemeClr>
                        </a:solidFill>
                      </a:endParaRPr>
                    </a:p>
                    <a:p>
                      <a:pPr marL="171450" marR="0" lvl="0" indent="-171450" algn="l" rtl="0">
                        <a:lnSpc>
                          <a:spcPct val="100000"/>
                        </a:lnSpc>
                        <a:spcBef>
                          <a:spcPts val="0"/>
                        </a:spcBef>
                        <a:spcAft>
                          <a:spcPts val="0"/>
                        </a:spcAft>
                        <a:buClr>
                          <a:srgbClr val="000000"/>
                        </a:buClr>
                        <a:buSzPts val="1000"/>
                        <a:buFont typeface="Arial"/>
                        <a:buChar char="•"/>
                      </a:pPr>
                      <a:r>
                        <a:rPr lang="en-US" sz="1200" u="none" strike="noStrike" cap="none" dirty="0">
                          <a:solidFill>
                            <a:schemeClr val="tx2">
                              <a:lumMod val="10000"/>
                            </a:schemeClr>
                          </a:solidFill>
                        </a:rPr>
                        <a:t>Established strategy in combination with others to increase intervention uptake. </a:t>
                      </a:r>
                      <a:endParaRPr sz="1200" u="none" strike="noStrike" cap="none" dirty="0">
                        <a:solidFill>
                          <a:schemeClr val="tx2">
                            <a:lumMod val="10000"/>
                          </a:schemeClr>
                        </a:solidFill>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graphicFrame>
        <p:nvGraphicFramePr>
          <p:cNvPr id="232" name="Google Shape;232;p3"/>
          <p:cNvGraphicFramePr/>
          <p:nvPr>
            <p:extLst>
              <p:ext uri="{D42A27DB-BD31-4B8C-83A1-F6EECF244321}">
                <p14:modId xmlns:p14="http://schemas.microsoft.com/office/powerpoint/2010/main" val="4165278410"/>
              </p:ext>
            </p:extLst>
          </p:nvPr>
        </p:nvGraphicFramePr>
        <p:xfrm>
          <a:off x="33105" y="3570999"/>
          <a:ext cx="2484000" cy="1847415"/>
        </p:xfrm>
        <a:graphic>
          <a:graphicData uri="http://schemas.openxmlformats.org/drawingml/2006/table">
            <a:tbl>
              <a:tblPr firstRow="1" bandRow="1">
                <a:noFill/>
                <a:tableStyleId>{117AB475-21F6-49A4-9A0F-32D683AFB80C}</a:tableStyleId>
              </a:tblPr>
              <a:tblGrid>
                <a:gridCol w="2484000">
                  <a:extLst>
                    <a:ext uri="{9D8B030D-6E8A-4147-A177-3AD203B41FA5}">
                      <a16:colId xmlns:a16="http://schemas.microsoft.com/office/drawing/2014/main" val="20000"/>
                    </a:ext>
                  </a:extLst>
                </a:gridCol>
              </a:tblGrid>
              <a:tr h="292925">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t>Livestock Collaring</a:t>
                      </a:r>
                      <a:endParaRPr sz="1200" u="none" strike="noStrike" cap="none" dirty="0"/>
                    </a:p>
                  </a:txBody>
                  <a:tcPr marL="91450" marR="91450" marT="45725" marB="45725">
                    <a:solidFill>
                      <a:schemeClr val="accent2"/>
                    </a:solidFill>
                  </a:tcPr>
                </a:tc>
                <a:extLst>
                  <a:ext uri="{0D108BD9-81ED-4DB2-BD59-A6C34878D82A}">
                    <a16:rowId xmlns:a16="http://schemas.microsoft.com/office/drawing/2014/main" val="10000"/>
                  </a:ext>
                </a:extLst>
              </a:tr>
              <a:tr h="956900">
                <a:tc>
                  <a:txBody>
                    <a:bodyPr/>
                    <a:lstStyle/>
                    <a:p>
                      <a:pPr marL="0" marR="0" lvl="0" indent="0" algn="l" rtl="0">
                        <a:lnSpc>
                          <a:spcPct val="100000"/>
                        </a:lnSpc>
                        <a:spcBef>
                          <a:spcPts val="0"/>
                        </a:spcBef>
                        <a:spcAft>
                          <a:spcPts val="0"/>
                        </a:spcAft>
                        <a:buClr>
                          <a:srgbClr val="000000"/>
                        </a:buClr>
                        <a:buSzPts val="1000"/>
                        <a:buFont typeface="Arial"/>
                        <a:buNone/>
                      </a:pPr>
                      <a:r>
                        <a:rPr lang="en-US" sz="1200" u="none" strike="noStrike" cap="none" dirty="0">
                          <a:solidFill>
                            <a:schemeClr val="tx2">
                              <a:lumMod val="10000"/>
                            </a:schemeClr>
                          </a:solidFill>
                        </a:rPr>
                        <a:t>Allows for tracking of livestock &amp;/or pastoralist community movements using apps. Reports from the field indicate interest among pastoralist communities as also offers a means of preventing livestock from being stolen during frequent raids.</a:t>
                      </a:r>
                      <a:endParaRPr sz="1200" u="none" strike="noStrike" cap="none" dirty="0">
                        <a:solidFill>
                          <a:schemeClr val="tx2">
                            <a:lumMod val="10000"/>
                          </a:schemeClr>
                        </a:solidFill>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graphicFrame>
        <p:nvGraphicFramePr>
          <p:cNvPr id="233" name="Google Shape;233;p3"/>
          <p:cNvGraphicFramePr/>
          <p:nvPr>
            <p:extLst>
              <p:ext uri="{D42A27DB-BD31-4B8C-83A1-F6EECF244321}">
                <p14:modId xmlns:p14="http://schemas.microsoft.com/office/powerpoint/2010/main" val="541049035"/>
              </p:ext>
            </p:extLst>
          </p:nvPr>
        </p:nvGraphicFramePr>
        <p:xfrm>
          <a:off x="33105" y="5546039"/>
          <a:ext cx="2484000" cy="1786455"/>
        </p:xfrm>
        <a:graphic>
          <a:graphicData uri="http://schemas.openxmlformats.org/drawingml/2006/table">
            <a:tbl>
              <a:tblPr firstRow="1" bandRow="1">
                <a:noFill/>
                <a:tableStyleId>{117AB475-21F6-49A4-9A0F-32D683AFB80C}</a:tableStyleId>
              </a:tblPr>
              <a:tblGrid>
                <a:gridCol w="2484000">
                  <a:extLst>
                    <a:ext uri="{9D8B030D-6E8A-4147-A177-3AD203B41FA5}">
                      <a16:colId xmlns:a16="http://schemas.microsoft.com/office/drawing/2014/main" val="20000"/>
                    </a:ext>
                  </a:extLst>
                </a:gridCol>
              </a:tblGrid>
              <a:tr h="292925">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t>Mapping Hotspots</a:t>
                      </a:r>
                      <a:endParaRPr sz="1200" u="none" strike="noStrike" cap="none" dirty="0"/>
                    </a:p>
                  </a:txBody>
                  <a:tcPr marL="91450" marR="91450" marT="45725" marB="45725">
                    <a:solidFill>
                      <a:schemeClr val="accent2"/>
                    </a:solidFill>
                  </a:tcPr>
                </a:tc>
                <a:extLst>
                  <a:ext uri="{0D108BD9-81ED-4DB2-BD59-A6C34878D82A}">
                    <a16:rowId xmlns:a16="http://schemas.microsoft.com/office/drawing/2014/main" val="10000"/>
                  </a:ext>
                </a:extLst>
              </a:tr>
              <a:tr h="956900">
                <a:tc>
                  <a:txBody>
                    <a:bodyPr/>
                    <a:lstStyle/>
                    <a:p>
                      <a:pPr marL="0" marR="0" lvl="0" indent="0" algn="l" rtl="0">
                        <a:lnSpc>
                          <a:spcPct val="100000"/>
                        </a:lnSpc>
                        <a:spcBef>
                          <a:spcPts val="0"/>
                        </a:spcBef>
                        <a:spcAft>
                          <a:spcPts val="0"/>
                        </a:spcAft>
                        <a:buClr>
                          <a:srgbClr val="000000"/>
                        </a:buClr>
                        <a:buSzPts val="1000"/>
                        <a:buFont typeface="Arial"/>
                        <a:buNone/>
                      </a:pPr>
                      <a:r>
                        <a:rPr lang="en-US" sz="1200" u="none" strike="noStrike" cap="none" dirty="0">
                          <a:solidFill>
                            <a:schemeClr val="tx2">
                              <a:lumMod val="10000"/>
                            </a:schemeClr>
                          </a:solidFill>
                        </a:rPr>
                        <a:t>Use of GIS or fine-scale mapping </a:t>
                      </a:r>
                      <a:r>
                        <a:rPr lang="en-US" sz="1200" b="0" u="none" strike="noStrike" cap="none" dirty="0">
                          <a:solidFill>
                            <a:schemeClr val="tx2">
                              <a:lumMod val="10000"/>
                            </a:schemeClr>
                          </a:solidFill>
                        </a:rPr>
                        <a:t>to map high endemicity hotspots. </a:t>
                      </a:r>
                      <a:r>
                        <a:rPr lang="en-US" sz="1200" b="0" u="none" strike="noStrike" cap="none" baseline="30000" dirty="0">
                          <a:solidFill>
                            <a:schemeClr val="tx2">
                              <a:lumMod val="10000"/>
                            </a:schemeClr>
                          </a:solidFill>
                        </a:rPr>
                        <a:t>16,17</a:t>
                      </a:r>
                      <a:endParaRPr sz="1200" b="0" u="none" strike="noStrike" cap="none" baseline="30000" dirty="0">
                        <a:solidFill>
                          <a:schemeClr val="tx2">
                            <a:lumMod val="10000"/>
                          </a:schemeClr>
                        </a:solidFill>
                      </a:endParaRPr>
                    </a:p>
                    <a:p>
                      <a:pPr marL="171450" marR="0" lvl="0" indent="-171450" algn="l" rtl="0">
                        <a:lnSpc>
                          <a:spcPct val="100000"/>
                        </a:lnSpc>
                        <a:spcBef>
                          <a:spcPts val="0"/>
                        </a:spcBef>
                        <a:spcAft>
                          <a:spcPts val="0"/>
                        </a:spcAft>
                        <a:buClr>
                          <a:srgbClr val="000000"/>
                        </a:buClr>
                        <a:buSzPts val="1000"/>
                        <a:buFont typeface="Arial"/>
                        <a:buChar char="•"/>
                      </a:pPr>
                      <a:r>
                        <a:rPr lang="en-US" sz="1200" u="none" strike="noStrike" cap="none" dirty="0">
                          <a:solidFill>
                            <a:schemeClr val="tx2">
                              <a:lumMod val="10000"/>
                            </a:schemeClr>
                          </a:solidFill>
                        </a:rPr>
                        <a:t>More detailed mapping provided greater understanding of new transmission risks in an urban poor environment in Brazil.</a:t>
                      </a:r>
                      <a:endParaRPr sz="1200" u="none" strike="noStrike" cap="none" dirty="0">
                        <a:solidFill>
                          <a:schemeClr val="tx2">
                            <a:lumMod val="10000"/>
                          </a:schemeClr>
                        </a:solidFill>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graphicFrame>
        <p:nvGraphicFramePr>
          <p:cNvPr id="234" name="Google Shape;234;p3"/>
          <p:cNvGraphicFramePr/>
          <p:nvPr>
            <p:extLst>
              <p:ext uri="{D42A27DB-BD31-4B8C-83A1-F6EECF244321}">
                <p14:modId xmlns:p14="http://schemas.microsoft.com/office/powerpoint/2010/main" val="2390986620"/>
              </p:ext>
            </p:extLst>
          </p:nvPr>
        </p:nvGraphicFramePr>
        <p:xfrm>
          <a:off x="5253578" y="6345929"/>
          <a:ext cx="2484000" cy="1463060"/>
        </p:xfrm>
        <a:graphic>
          <a:graphicData uri="http://schemas.openxmlformats.org/drawingml/2006/table">
            <a:tbl>
              <a:tblPr firstRow="1" bandRow="1">
                <a:noFill/>
                <a:tableStyleId>{117AB475-21F6-49A4-9A0F-32D683AFB80C}</a:tableStyleId>
              </a:tblPr>
              <a:tblGrid>
                <a:gridCol w="2484000">
                  <a:extLst>
                    <a:ext uri="{9D8B030D-6E8A-4147-A177-3AD203B41FA5}">
                      <a16:colId xmlns:a16="http://schemas.microsoft.com/office/drawing/2014/main" val="20000"/>
                    </a:ext>
                  </a:extLst>
                </a:gridCol>
              </a:tblGrid>
              <a:tr h="240300">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t>Enhanced Data Collection</a:t>
                      </a:r>
                      <a:endParaRPr sz="1200" u="none" strike="noStrike" cap="none" dirty="0"/>
                    </a:p>
                  </a:txBody>
                  <a:tcPr marL="91450" marR="91450" marT="45725" marB="45725">
                    <a:solidFill>
                      <a:schemeClr val="accent2"/>
                    </a:solidFill>
                  </a:tcPr>
                </a:tc>
                <a:extLst>
                  <a:ext uri="{0D108BD9-81ED-4DB2-BD59-A6C34878D82A}">
                    <a16:rowId xmlns:a16="http://schemas.microsoft.com/office/drawing/2014/main" val="10000"/>
                  </a:ext>
                </a:extLst>
              </a:tr>
              <a:tr h="785000">
                <a:tc>
                  <a:txBody>
                    <a:bodyPr/>
                    <a:lstStyle/>
                    <a:p>
                      <a:pPr marL="0" marR="0" lvl="0" indent="0" algn="l" rtl="0">
                        <a:lnSpc>
                          <a:spcPct val="100000"/>
                        </a:lnSpc>
                        <a:spcBef>
                          <a:spcPts val="0"/>
                        </a:spcBef>
                        <a:spcAft>
                          <a:spcPts val="0"/>
                        </a:spcAft>
                        <a:buClr>
                          <a:srgbClr val="000000"/>
                        </a:buClr>
                        <a:buSzPts val="1000"/>
                        <a:buFont typeface="Arial"/>
                        <a:buNone/>
                      </a:pPr>
                      <a:r>
                        <a:rPr lang="en-US" sz="1200" b="0" i="0" u="none" strike="noStrike" cap="none" dirty="0">
                          <a:solidFill>
                            <a:schemeClr val="tx2">
                              <a:lumMod val="10000"/>
                            </a:schemeClr>
                          </a:solidFill>
                          <a:latin typeface="Arial"/>
                          <a:ea typeface="Arial"/>
                          <a:cs typeface="Arial"/>
                          <a:sym typeface="Arial"/>
                        </a:rPr>
                        <a:t>Use of interoperable data collection devices such as ODK to gather coverage data post MDA.</a:t>
                      </a:r>
                      <a:endParaRPr sz="1200" u="none" strike="noStrike" cap="none" dirty="0">
                        <a:solidFill>
                          <a:schemeClr val="tx2">
                            <a:lumMod val="10000"/>
                          </a:schemeClr>
                        </a:solidFill>
                      </a:endParaRPr>
                    </a:p>
                    <a:p>
                      <a:pPr marL="228600" marR="0" lvl="0" indent="-228600" algn="l" rtl="0">
                        <a:lnSpc>
                          <a:spcPct val="100000"/>
                        </a:lnSpc>
                        <a:spcBef>
                          <a:spcPts val="0"/>
                        </a:spcBef>
                        <a:spcAft>
                          <a:spcPts val="0"/>
                        </a:spcAft>
                        <a:buClr>
                          <a:srgbClr val="000000"/>
                        </a:buClr>
                        <a:buSzPts val="1000"/>
                        <a:buFont typeface="Arial"/>
                        <a:buChar char="•"/>
                      </a:pPr>
                      <a:r>
                        <a:rPr lang="en-US" sz="1200" b="0" i="0" u="none" strike="noStrike" cap="none" dirty="0">
                          <a:solidFill>
                            <a:schemeClr val="tx2">
                              <a:lumMod val="10000"/>
                            </a:schemeClr>
                          </a:solidFill>
                          <a:latin typeface="Arial"/>
                          <a:ea typeface="Arial"/>
                          <a:cs typeface="Arial"/>
                          <a:sym typeface="Arial"/>
                        </a:rPr>
                        <a:t>Particularly useful in displaced settings where it is difficult to track human movement.</a:t>
                      </a:r>
                      <a:endParaRPr sz="1200" u="none" strike="noStrike" cap="none" dirty="0">
                        <a:solidFill>
                          <a:schemeClr val="tx2">
                            <a:lumMod val="10000"/>
                          </a:schemeClr>
                        </a:solidFill>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5357455D-63DA-2C66-8EB2-05B8A21EDDEB}"/>
              </a:ext>
            </a:extLst>
          </p:cNvPr>
          <p:cNvSpPr txBox="1"/>
          <p:nvPr/>
        </p:nvSpPr>
        <p:spPr>
          <a:xfrm>
            <a:off x="202410" y="416859"/>
            <a:ext cx="7367580" cy="523220"/>
          </a:xfrm>
          <a:prstGeom prst="rect">
            <a:avLst/>
          </a:prstGeom>
          <a:noFill/>
        </p:spPr>
        <p:txBody>
          <a:bodyPr wrap="square" rtlCol="0">
            <a:spAutoFit/>
          </a:bodyPr>
          <a:lstStyle/>
          <a:p>
            <a:pPr algn="ctr"/>
            <a:r>
              <a:rPr lang="en-GB" i="1" dirty="0">
                <a:solidFill>
                  <a:schemeClr val="bg2"/>
                </a:solidFill>
              </a:rPr>
              <a:t>The following ten strategies had success in reaching HTRPs as part of NTD programming, when introduced either independently or in combination.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
          <p:cNvPicPr preferRelativeResize="0"/>
          <p:nvPr/>
        </p:nvPicPr>
        <p:blipFill rotWithShape="1">
          <a:blip r:embed="rId3">
            <a:alphaModFix/>
          </a:blip>
          <a:srcRect/>
          <a:stretch/>
        </p:blipFill>
        <p:spPr>
          <a:xfrm>
            <a:off x="3222439" y="399510"/>
            <a:ext cx="4475724" cy="3235294"/>
          </a:xfrm>
          <a:prstGeom prst="rect">
            <a:avLst/>
          </a:prstGeom>
          <a:noFill/>
          <a:ln>
            <a:noFill/>
          </a:ln>
        </p:spPr>
      </p:pic>
      <p:sp>
        <p:nvSpPr>
          <p:cNvPr id="192" name="Google Shape;192;p2"/>
          <p:cNvSpPr/>
          <p:nvPr/>
        </p:nvSpPr>
        <p:spPr>
          <a:xfrm>
            <a:off x="743958" y="116640"/>
            <a:ext cx="6231396" cy="35576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400"/>
              <a:buFont typeface="Arial"/>
              <a:buNone/>
            </a:pPr>
            <a:r>
              <a:rPr lang="en-US" sz="1600" b="1" i="0" u="none" strike="noStrike" cap="none" dirty="0">
                <a:solidFill>
                  <a:schemeClr val="bg2"/>
                </a:solidFill>
              </a:rPr>
              <a:t>PROMISING STRATEGIES- POPULATION SPECIFIC </a:t>
            </a:r>
            <a:endParaRPr sz="1600" b="1" i="0" u="none" strike="noStrike" cap="none" dirty="0">
              <a:solidFill>
                <a:schemeClr val="bg2"/>
              </a:solidFill>
            </a:endParaRPr>
          </a:p>
        </p:txBody>
      </p:sp>
      <p:cxnSp>
        <p:nvCxnSpPr>
          <p:cNvPr id="193" name="Google Shape;193;p2"/>
          <p:cNvCxnSpPr>
            <a:cxnSpLocks/>
          </p:cNvCxnSpPr>
          <p:nvPr/>
        </p:nvCxnSpPr>
        <p:spPr>
          <a:xfrm>
            <a:off x="205115" y="257175"/>
            <a:ext cx="1078253" cy="0"/>
          </a:xfrm>
          <a:prstGeom prst="straightConnector1">
            <a:avLst/>
          </a:prstGeom>
          <a:noFill/>
          <a:ln w="12700" cap="flat" cmpd="sng">
            <a:solidFill>
              <a:schemeClr val="bg2"/>
            </a:solidFill>
            <a:prstDash val="solid"/>
            <a:miter lim="800000"/>
            <a:headEnd type="none" w="sm" len="sm"/>
            <a:tailEnd type="none" w="sm" len="sm"/>
          </a:ln>
        </p:spPr>
      </p:cxnSp>
      <p:cxnSp>
        <p:nvCxnSpPr>
          <p:cNvPr id="194" name="Google Shape;194;p2"/>
          <p:cNvCxnSpPr>
            <a:cxnSpLocks/>
          </p:cNvCxnSpPr>
          <p:nvPr/>
        </p:nvCxnSpPr>
        <p:spPr>
          <a:xfrm>
            <a:off x="6448926" y="257175"/>
            <a:ext cx="1171962" cy="0"/>
          </a:xfrm>
          <a:prstGeom prst="straightConnector1">
            <a:avLst/>
          </a:prstGeom>
          <a:noFill/>
          <a:ln w="12700" cap="flat" cmpd="sng">
            <a:solidFill>
              <a:schemeClr val="bg2"/>
            </a:solidFill>
            <a:prstDash val="solid"/>
            <a:miter lim="800000"/>
            <a:headEnd type="none" w="sm" len="sm"/>
            <a:tailEnd type="none" w="sm" len="sm"/>
          </a:ln>
        </p:spPr>
      </p:cxnSp>
      <p:sp>
        <p:nvSpPr>
          <p:cNvPr id="199" name="Google Shape;199;p2"/>
          <p:cNvSpPr txBox="1"/>
          <p:nvPr/>
        </p:nvSpPr>
        <p:spPr>
          <a:xfrm>
            <a:off x="98424" y="491492"/>
            <a:ext cx="3124015" cy="305656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050"/>
              <a:buFont typeface="Arial"/>
              <a:buNone/>
            </a:pPr>
            <a:r>
              <a:rPr lang="en-US" sz="1200" b="0" i="0" u="none" strike="noStrike" cap="none" dirty="0">
                <a:solidFill>
                  <a:srgbClr val="171616"/>
                </a:solidFill>
                <a:latin typeface="Arial"/>
                <a:ea typeface="Arial"/>
                <a:cs typeface="Arial"/>
                <a:sym typeface="Arial"/>
              </a:rPr>
              <a:t>The figure to the right maps six promising strategies that have been used </a:t>
            </a:r>
            <a:r>
              <a:rPr lang="en-US" sz="1200" dirty="0">
                <a:solidFill>
                  <a:srgbClr val="171616"/>
                </a:solidFill>
              </a:rPr>
              <a:t>with </a:t>
            </a:r>
            <a:r>
              <a:rPr lang="en-US" sz="1200" b="0" i="0" u="none" strike="noStrike" cap="none" dirty="0">
                <a:solidFill>
                  <a:srgbClr val="171616"/>
                </a:solidFill>
                <a:latin typeface="Arial"/>
                <a:ea typeface="Arial"/>
                <a:cs typeface="Arial"/>
                <a:sym typeface="Arial"/>
              </a:rPr>
              <a:t>specific hard-to-reach populations. These six strategies can be used for multiple NTDs and can be combined with one another.</a:t>
            </a:r>
            <a:endParaRPr sz="1200" b="0" i="0" u="none" strike="noStrike" cap="none" dirty="0">
              <a:solidFill>
                <a:srgbClr val="171616"/>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050"/>
              <a:buFont typeface="Arial"/>
              <a:buNone/>
            </a:pPr>
            <a:endParaRPr sz="1200" b="0" i="0" u="none" strike="noStrike" cap="none" dirty="0">
              <a:solidFill>
                <a:srgbClr val="171616"/>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050"/>
              <a:buFont typeface="Arial"/>
              <a:buNone/>
            </a:pPr>
            <a:r>
              <a:rPr lang="en-US" sz="1200" b="0" i="0" u="none" strike="noStrike" cap="none" dirty="0">
                <a:solidFill>
                  <a:srgbClr val="171616"/>
                </a:solidFill>
                <a:latin typeface="Arial"/>
                <a:ea typeface="Arial"/>
                <a:cs typeface="Arial"/>
                <a:sym typeface="Arial"/>
              </a:rPr>
              <a:t>Each of these strategies generally requires increased collaboration with communities, which can build trust with the populations of interest and can be more resource intensive.</a:t>
            </a:r>
            <a:endParaRPr sz="1200" b="0" i="0" u="none" strike="noStrike" cap="none" dirty="0">
              <a:solidFill>
                <a:srgbClr val="171616"/>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050"/>
              <a:buFont typeface="Arial"/>
              <a:buNone/>
            </a:pPr>
            <a:endParaRPr sz="1200" b="0" i="0" u="none" strike="noStrike" cap="none" dirty="0">
              <a:solidFill>
                <a:srgbClr val="171616"/>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050"/>
              <a:buFont typeface="Arial"/>
              <a:buNone/>
            </a:pPr>
            <a:r>
              <a:rPr lang="en-US" sz="1200" b="0" i="0" u="none" strike="noStrike" cap="none" dirty="0">
                <a:solidFill>
                  <a:srgbClr val="171616"/>
                </a:solidFill>
                <a:latin typeface="Arial"/>
                <a:ea typeface="Arial"/>
                <a:cs typeface="Arial"/>
                <a:sym typeface="Arial"/>
              </a:rPr>
              <a:t>However, through these collaborations, programs are also more likely to expand their reach to HTRPs. </a:t>
            </a:r>
            <a:endParaRPr sz="1200" b="0" i="0" u="none" strike="noStrike" cap="none" dirty="0">
              <a:solidFill>
                <a:srgbClr val="171616"/>
              </a:solidFill>
              <a:latin typeface="Arial"/>
              <a:ea typeface="Arial"/>
              <a:cs typeface="Arial"/>
              <a:sym typeface="Arial"/>
            </a:endParaRPr>
          </a:p>
        </p:txBody>
      </p:sp>
      <p:sp>
        <p:nvSpPr>
          <p:cNvPr id="3" name="Google Shape;184;g2546a0daccd_0_295">
            <a:extLst>
              <a:ext uri="{FF2B5EF4-FFF2-40B4-BE49-F238E27FC236}">
                <a16:creationId xmlns:a16="http://schemas.microsoft.com/office/drawing/2014/main" id="{26E742BE-61DB-BB40-53DF-C55B4C43B34F}"/>
              </a:ext>
            </a:extLst>
          </p:cNvPr>
          <p:cNvSpPr/>
          <p:nvPr/>
        </p:nvSpPr>
        <p:spPr>
          <a:xfrm>
            <a:off x="3100988" y="9718046"/>
            <a:ext cx="1570424" cy="2237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900" b="0" i="0" u="none" strike="noStrike" cap="none" dirty="0">
                <a:solidFill>
                  <a:srgbClr val="212121"/>
                </a:solidFill>
                <a:latin typeface="Arial"/>
                <a:ea typeface="Arial"/>
                <a:cs typeface="Arial"/>
                <a:sym typeface="Arial"/>
              </a:rPr>
              <a:t>UW START CENTER   6</a:t>
            </a:r>
            <a:endParaRPr sz="900" b="0" i="0" u="none" strike="noStrike" cap="none" dirty="0">
              <a:solidFill>
                <a:srgbClr val="212121"/>
              </a:solidFill>
              <a:latin typeface="Arial"/>
              <a:ea typeface="Arial"/>
              <a:cs typeface="Arial"/>
              <a:sym typeface="Arial"/>
            </a:endParaRPr>
          </a:p>
        </p:txBody>
      </p:sp>
      <p:graphicFrame>
        <p:nvGraphicFramePr>
          <p:cNvPr id="4" name="Google Shape;195;p2">
            <a:extLst>
              <a:ext uri="{FF2B5EF4-FFF2-40B4-BE49-F238E27FC236}">
                <a16:creationId xmlns:a16="http://schemas.microsoft.com/office/drawing/2014/main" id="{7C044DFF-3235-28BA-D908-60D6C01EFB16}"/>
              </a:ext>
            </a:extLst>
          </p:cNvPr>
          <p:cNvGraphicFramePr/>
          <p:nvPr>
            <p:extLst>
              <p:ext uri="{D42A27DB-BD31-4B8C-83A1-F6EECF244321}">
                <p14:modId xmlns:p14="http://schemas.microsoft.com/office/powerpoint/2010/main" val="1033558419"/>
              </p:ext>
            </p:extLst>
          </p:nvPr>
        </p:nvGraphicFramePr>
        <p:xfrm>
          <a:off x="98424" y="4313928"/>
          <a:ext cx="7594691" cy="5388930"/>
        </p:xfrm>
        <a:graphic>
          <a:graphicData uri="http://schemas.openxmlformats.org/drawingml/2006/table">
            <a:tbl>
              <a:tblPr>
                <a:noFill/>
                <a:tableStyleId>{F656042C-3806-48DD-A2B9-4947D1B5D2AD}</a:tableStyleId>
              </a:tblPr>
              <a:tblGrid>
                <a:gridCol w="615161">
                  <a:extLst>
                    <a:ext uri="{9D8B030D-6E8A-4147-A177-3AD203B41FA5}">
                      <a16:colId xmlns:a16="http://schemas.microsoft.com/office/drawing/2014/main" val="20000"/>
                    </a:ext>
                  </a:extLst>
                </a:gridCol>
                <a:gridCol w="3115880">
                  <a:extLst>
                    <a:ext uri="{9D8B030D-6E8A-4147-A177-3AD203B41FA5}">
                      <a16:colId xmlns:a16="http://schemas.microsoft.com/office/drawing/2014/main" val="20001"/>
                    </a:ext>
                  </a:extLst>
                </a:gridCol>
                <a:gridCol w="688609">
                  <a:extLst>
                    <a:ext uri="{9D8B030D-6E8A-4147-A177-3AD203B41FA5}">
                      <a16:colId xmlns:a16="http://schemas.microsoft.com/office/drawing/2014/main" val="20002"/>
                    </a:ext>
                  </a:extLst>
                </a:gridCol>
                <a:gridCol w="3175041">
                  <a:extLst>
                    <a:ext uri="{9D8B030D-6E8A-4147-A177-3AD203B41FA5}">
                      <a16:colId xmlns:a16="http://schemas.microsoft.com/office/drawing/2014/main" val="20003"/>
                    </a:ext>
                  </a:extLst>
                </a:gridCol>
              </a:tblGrid>
              <a:tr h="319150">
                <a:tc>
                  <a:txBody>
                    <a:bodyPr/>
                    <a:lstStyle/>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chemeClr val="lt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6F6F6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tc>
                  <a:txBody>
                    <a:bodyPr/>
                    <a:lstStyle/>
                    <a:p>
                      <a:pPr marL="0" marR="0" lvl="0" indent="0" algn="l" rtl="0">
                        <a:lnSpc>
                          <a:spcPct val="100000"/>
                        </a:lnSpc>
                        <a:spcBef>
                          <a:spcPts val="0"/>
                        </a:spcBef>
                        <a:spcAft>
                          <a:spcPts val="0"/>
                        </a:spcAft>
                        <a:buClr>
                          <a:schemeClr val="lt1"/>
                        </a:buClr>
                        <a:buSzPts val="1100"/>
                        <a:buFont typeface="Arial"/>
                        <a:buNone/>
                      </a:pPr>
                      <a:r>
                        <a:rPr lang="en-US" sz="1400" b="1" u="none" strike="noStrike" cap="none" dirty="0">
                          <a:solidFill>
                            <a:schemeClr val="lt1"/>
                          </a:solidFill>
                          <a:latin typeface="Arial"/>
                          <a:ea typeface="Arial"/>
                          <a:cs typeface="Arial"/>
                          <a:sym typeface="Arial"/>
                        </a:rPr>
                        <a:t>Integrated Care</a:t>
                      </a:r>
                      <a:endParaRPr sz="1400" u="none" strike="noStrike" cap="none" dirty="0">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6F6F6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tc>
                  <a:txBody>
                    <a:bodyPr/>
                    <a:lstStyle/>
                    <a:p>
                      <a:pPr marL="0" marR="0" lvl="0" indent="0" algn="l" rtl="0">
                        <a:lnSpc>
                          <a:spcPct val="107000"/>
                        </a:lnSpc>
                        <a:spcBef>
                          <a:spcPts val="0"/>
                        </a:spcBef>
                        <a:spcAft>
                          <a:spcPts val="0"/>
                        </a:spcAft>
                        <a:buClr>
                          <a:schemeClr val="dk1"/>
                        </a:buClr>
                        <a:buSzPts val="1100"/>
                        <a:buFont typeface="Calibri"/>
                        <a:buNone/>
                      </a:pPr>
                      <a:endParaRPr sz="110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6F6F6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tc>
                  <a:txBody>
                    <a:bodyPr/>
                    <a:lstStyle/>
                    <a:p>
                      <a:pPr marL="0" marR="0" lvl="0" indent="0" algn="l" rtl="0">
                        <a:lnSpc>
                          <a:spcPct val="107000"/>
                        </a:lnSpc>
                        <a:spcBef>
                          <a:spcPts val="0"/>
                        </a:spcBef>
                        <a:spcAft>
                          <a:spcPts val="0"/>
                        </a:spcAft>
                        <a:buClr>
                          <a:schemeClr val="lt1"/>
                        </a:buClr>
                        <a:buSzPts val="1100"/>
                        <a:buFont typeface="Arial"/>
                        <a:buNone/>
                      </a:pPr>
                      <a:r>
                        <a:rPr lang="en-US" sz="1400" b="1" u="none" strike="noStrike" cap="none" dirty="0">
                          <a:solidFill>
                            <a:schemeClr val="lt1"/>
                          </a:solidFill>
                          <a:latin typeface="Arial"/>
                          <a:ea typeface="Arial"/>
                          <a:cs typeface="Arial"/>
                          <a:sym typeface="Arial"/>
                        </a:rPr>
                        <a:t>Micro Planning</a:t>
                      </a:r>
                      <a:endParaRPr sz="1400" u="none" strike="noStrike" cap="none" dirty="0">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6F6F6F"/>
                      </a:solidFill>
                      <a:prstDash val="solid"/>
                      <a:round/>
                      <a:headEnd type="none" w="sm" len="sm"/>
                      <a:tailEnd type="none" w="sm" len="sm"/>
                    </a:lnR>
                    <a:lnT w="9525" cap="flat" cmpd="sng">
                      <a:solidFill>
                        <a:srgbClr val="6F6F6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1693575">
                <a:tc gridSpan="2">
                  <a:txBody>
                    <a:bodyPr/>
                    <a:lstStyle/>
                    <a:p>
                      <a:pPr marL="0" marR="0" lvl="0" indent="0" algn="l" rtl="0">
                        <a:lnSpc>
                          <a:spcPct val="100000"/>
                        </a:lnSpc>
                        <a:spcBef>
                          <a:spcPts val="0"/>
                        </a:spcBef>
                        <a:spcAft>
                          <a:spcPts val="0"/>
                        </a:spcAft>
                        <a:buClr>
                          <a:srgbClr val="000000"/>
                        </a:buClr>
                        <a:buSzPts val="1050"/>
                        <a:buFont typeface="Arial"/>
                        <a:buNone/>
                      </a:pPr>
                      <a:r>
                        <a:rPr lang="en-US" sz="1200" b="1" u="none" strike="noStrike" cap="none" dirty="0">
                          <a:solidFill>
                            <a:srgbClr val="171616"/>
                          </a:solidFill>
                          <a:latin typeface="Arial"/>
                          <a:ea typeface="Arial"/>
                          <a:cs typeface="Arial"/>
                          <a:sym typeface="Arial"/>
                        </a:rPr>
                        <a:t>Summary: </a:t>
                      </a:r>
                      <a:r>
                        <a:rPr lang="en-US" sz="1200" u="none" strike="noStrike" cap="none" dirty="0">
                          <a:solidFill>
                            <a:srgbClr val="171616"/>
                          </a:solidFill>
                          <a:latin typeface="Arial"/>
                          <a:ea typeface="Arial"/>
                          <a:cs typeface="Arial"/>
                          <a:sym typeface="Arial"/>
                        </a:rPr>
                        <a:t>Integrated care involves the combination of NTD care with other healthcare services, including vaccination campaigns and maternal and child health. MDA delivery was most integrated with animal vaccine campaigns via a One Health approach.</a:t>
                      </a:r>
                      <a:r>
                        <a:rPr lang="en-US" sz="1200" u="none" strike="noStrike" cap="none" baseline="30000" dirty="0">
                          <a:solidFill>
                            <a:srgbClr val="171616"/>
                          </a:solidFill>
                          <a:latin typeface="Arial"/>
                          <a:ea typeface="Arial"/>
                          <a:cs typeface="Arial"/>
                          <a:sym typeface="Arial"/>
                        </a:rPr>
                        <a:t>27</a:t>
                      </a:r>
                      <a:endParaRPr sz="1200" b="0" baseline="30000" dirty="0"/>
                    </a:p>
                    <a:p>
                      <a:pPr marL="0" marR="0" lvl="0" indent="0" algn="l" rtl="0">
                        <a:lnSpc>
                          <a:spcPct val="100000"/>
                        </a:lnSpc>
                        <a:spcBef>
                          <a:spcPts val="0"/>
                        </a:spcBef>
                        <a:spcAft>
                          <a:spcPts val="0"/>
                        </a:spcAft>
                        <a:buClr>
                          <a:srgbClr val="000000"/>
                        </a:buClr>
                        <a:buSzPts val="1050"/>
                        <a:buFont typeface="Arial"/>
                        <a:buNone/>
                      </a:pPr>
                      <a:r>
                        <a:rPr lang="en-US" sz="1200" b="1" u="none" strike="noStrike" cap="none" dirty="0">
                          <a:solidFill>
                            <a:srgbClr val="171616"/>
                          </a:solidFill>
                          <a:latin typeface="Arial"/>
                          <a:ea typeface="Arial"/>
                          <a:cs typeface="Arial"/>
                          <a:sym typeface="Arial"/>
                        </a:rPr>
                        <a:t>Drivers of Success: </a:t>
                      </a:r>
                      <a:endParaRPr sz="1200" b="1" u="none" strike="noStrike" cap="none" dirty="0">
                        <a:solidFill>
                          <a:srgbClr val="171616"/>
                        </a:solidFill>
                        <a:latin typeface="Arial"/>
                        <a:ea typeface="Arial"/>
                        <a:cs typeface="Arial"/>
                        <a:sym typeface="Arial"/>
                      </a:endParaRPr>
                    </a:p>
                    <a:p>
                      <a:pPr marL="457200" marR="0" lvl="0" indent="-295275" algn="l" rtl="0">
                        <a:lnSpc>
                          <a:spcPct val="100000"/>
                        </a:lnSpc>
                        <a:spcBef>
                          <a:spcPts val="0"/>
                        </a:spcBef>
                        <a:spcAft>
                          <a:spcPts val="0"/>
                        </a:spcAft>
                        <a:buClr>
                          <a:srgbClr val="171616"/>
                        </a:buClr>
                        <a:buSzPts val="1050"/>
                        <a:buFont typeface="Arial"/>
                        <a:buChar char="●"/>
                      </a:pPr>
                      <a:r>
                        <a:rPr lang="en-US" sz="1200" u="none" strike="noStrike" cap="none" dirty="0">
                          <a:solidFill>
                            <a:srgbClr val="171616"/>
                          </a:solidFill>
                          <a:latin typeface="Arial"/>
                          <a:ea typeface="Arial"/>
                          <a:cs typeface="Arial"/>
                          <a:sym typeface="Arial"/>
                        </a:rPr>
                        <a:t>Leveraging pre-existing partnerships with Ministries of Health and Livestock or others who are already conducting vaccine campaigns.</a:t>
                      </a:r>
                      <a:endParaRPr sz="1200" u="none" strike="noStrike" cap="none" dirty="0">
                        <a:solidFill>
                          <a:srgbClr val="171616"/>
                        </a:solidFill>
                        <a:latin typeface="Arial"/>
                        <a:ea typeface="Arial"/>
                        <a:cs typeface="Arial"/>
                        <a:sym typeface="Arial"/>
                      </a:endParaRPr>
                    </a:p>
                    <a:p>
                      <a:pPr marL="457200" marR="0" lvl="0" indent="-295275" algn="l" rtl="0">
                        <a:lnSpc>
                          <a:spcPct val="100000"/>
                        </a:lnSpc>
                        <a:spcBef>
                          <a:spcPts val="0"/>
                        </a:spcBef>
                        <a:spcAft>
                          <a:spcPts val="0"/>
                        </a:spcAft>
                        <a:buClr>
                          <a:srgbClr val="171616"/>
                        </a:buClr>
                        <a:buSzPts val="1050"/>
                        <a:buFont typeface="Arial"/>
                        <a:buChar char="●"/>
                      </a:pPr>
                      <a:r>
                        <a:rPr lang="en-US" sz="1200" u="none" strike="noStrike" cap="none" dirty="0">
                          <a:solidFill>
                            <a:srgbClr val="171616"/>
                          </a:solidFill>
                          <a:latin typeface="Arial"/>
                          <a:ea typeface="Arial"/>
                          <a:cs typeface="Arial"/>
                          <a:sym typeface="Arial"/>
                        </a:rPr>
                        <a:t>Providing campaigns in centralized locations (e.g., outside primary schools, village centers).</a:t>
                      </a:r>
                    </a:p>
                    <a:p>
                      <a:pPr marL="457200" marR="0" lvl="0" indent="-295275" algn="l" rtl="0">
                        <a:lnSpc>
                          <a:spcPct val="100000"/>
                        </a:lnSpc>
                        <a:spcBef>
                          <a:spcPts val="0"/>
                        </a:spcBef>
                        <a:spcAft>
                          <a:spcPts val="0"/>
                        </a:spcAft>
                        <a:buClr>
                          <a:srgbClr val="171616"/>
                        </a:buClr>
                        <a:buSzPts val="1050"/>
                        <a:buFont typeface="Arial"/>
                        <a:buChar char="●"/>
                      </a:pPr>
                      <a:endParaRPr sz="1200" u="none" strike="noStrike" cap="none" dirty="0">
                        <a:solidFill>
                          <a:srgbClr val="171616"/>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000000"/>
                        </a:buClr>
                        <a:buSzPts val="1050"/>
                        <a:buFont typeface="Arial"/>
                        <a:buNone/>
                      </a:pPr>
                      <a:r>
                        <a:rPr lang="en-US" sz="1200" b="1" u="none" strike="noStrike" cap="none" dirty="0">
                          <a:solidFill>
                            <a:srgbClr val="171616"/>
                          </a:solidFill>
                          <a:latin typeface="Arial"/>
                          <a:ea typeface="Arial"/>
                          <a:cs typeface="Arial"/>
                          <a:sym typeface="Arial"/>
                        </a:rPr>
                        <a:t>Summary: </a:t>
                      </a:r>
                      <a:r>
                        <a:rPr lang="en-US" sz="1200" b="0" u="none" strike="noStrike" cap="none" dirty="0">
                          <a:solidFill>
                            <a:srgbClr val="171616"/>
                          </a:solidFill>
                          <a:latin typeface="Arial"/>
                          <a:ea typeface="Arial"/>
                          <a:cs typeface="Arial"/>
                          <a:sym typeface="Arial"/>
                        </a:rPr>
                        <a:t>Micro planning is a cyclical process that is used to define the activities, resources, timing, and location of implementation and monitoring of preventive chemotherapy administration.</a:t>
                      </a:r>
                      <a:r>
                        <a:rPr lang="en-US" sz="1200" b="0" u="none" strike="noStrike" cap="none" baseline="30000" dirty="0">
                          <a:solidFill>
                            <a:srgbClr val="171616"/>
                          </a:solidFill>
                          <a:latin typeface="Arial"/>
                          <a:ea typeface="Arial"/>
                          <a:cs typeface="Arial"/>
                          <a:sym typeface="Arial"/>
                        </a:rPr>
                        <a:t>28 </a:t>
                      </a:r>
                      <a:r>
                        <a:rPr lang="en-US" sz="1200" b="0" u="none" strike="noStrike" cap="none" dirty="0">
                          <a:solidFill>
                            <a:srgbClr val="171616"/>
                          </a:solidFill>
                          <a:latin typeface="Arial"/>
                          <a:ea typeface="Arial"/>
                          <a:cs typeface="Arial"/>
                          <a:sym typeface="Arial"/>
                        </a:rPr>
                        <a:t>Mapping is often integrated into the micro planning process to identify points of contact with nomadic communities including watering and grazing locations and local markets.</a:t>
                      </a:r>
                      <a:r>
                        <a:rPr lang="en-US" sz="1200" b="0" u="none" strike="noStrike" cap="none" baseline="30000" dirty="0">
                          <a:solidFill>
                            <a:srgbClr val="171616"/>
                          </a:solidFill>
                          <a:latin typeface="Arial"/>
                          <a:ea typeface="Arial"/>
                          <a:cs typeface="Arial"/>
                          <a:sym typeface="Arial"/>
                        </a:rPr>
                        <a:t>18</a:t>
                      </a:r>
                      <a:endParaRPr sz="1200" b="0" u="none" strike="noStrike" cap="none" baseline="30000" dirty="0">
                        <a:solidFill>
                          <a:srgbClr val="17161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200" b="1" u="none" strike="noStrike" cap="none" dirty="0">
                          <a:solidFill>
                            <a:srgbClr val="171616"/>
                          </a:solidFill>
                          <a:latin typeface="Arial"/>
                          <a:ea typeface="Arial"/>
                          <a:cs typeface="Arial"/>
                          <a:sym typeface="Arial"/>
                        </a:rPr>
                        <a:t>Drivers of Success: </a:t>
                      </a:r>
                      <a:endParaRPr sz="1200" b="1" u="none" strike="noStrike" cap="none" dirty="0">
                        <a:solidFill>
                          <a:srgbClr val="171616"/>
                        </a:solidFill>
                        <a:latin typeface="Arial"/>
                        <a:ea typeface="Arial"/>
                        <a:cs typeface="Arial"/>
                        <a:sym typeface="Arial"/>
                      </a:endParaRPr>
                    </a:p>
                    <a:p>
                      <a:pPr marL="457200" marR="0" lvl="0" indent="-295275" algn="l" rtl="0">
                        <a:lnSpc>
                          <a:spcPct val="100000"/>
                        </a:lnSpc>
                        <a:spcBef>
                          <a:spcPts val="0"/>
                        </a:spcBef>
                        <a:spcAft>
                          <a:spcPts val="0"/>
                        </a:spcAft>
                        <a:buClr>
                          <a:srgbClr val="171616"/>
                        </a:buClr>
                        <a:buSzPts val="1050"/>
                        <a:buFont typeface="Arial"/>
                        <a:buChar char="●"/>
                      </a:pPr>
                      <a:r>
                        <a:rPr lang="en-US" sz="1200" b="0" u="none" strike="noStrike" cap="none" dirty="0">
                          <a:solidFill>
                            <a:srgbClr val="171616"/>
                          </a:solidFill>
                          <a:latin typeface="Arial"/>
                          <a:ea typeface="Arial"/>
                          <a:cs typeface="Arial"/>
                          <a:sym typeface="Arial"/>
                        </a:rPr>
                        <a:t>Community leadership as point of contact.</a:t>
                      </a:r>
                      <a:endParaRPr sz="1200" b="0" u="none" strike="noStrike" cap="none" dirty="0">
                        <a:solidFill>
                          <a:srgbClr val="171616"/>
                        </a:solidFill>
                        <a:latin typeface="Arial"/>
                        <a:ea typeface="Arial"/>
                        <a:cs typeface="Arial"/>
                        <a:sym typeface="Arial"/>
                      </a:endParaRPr>
                    </a:p>
                    <a:p>
                      <a:pPr marL="457200" marR="0" lvl="0" indent="-295275" algn="l" rtl="0">
                        <a:lnSpc>
                          <a:spcPct val="100000"/>
                        </a:lnSpc>
                        <a:spcBef>
                          <a:spcPts val="0"/>
                        </a:spcBef>
                        <a:spcAft>
                          <a:spcPts val="0"/>
                        </a:spcAft>
                        <a:buClr>
                          <a:srgbClr val="171616"/>
                        </a:buClr>
                        <a:buSzPts val="1050"/>
                        <a:buFont typeface="Arial"/>
                        <a:buChar char="●"/>
                      </a:pPr>
                      <a:r>
                        <a:rPr lang="en-US" sz="1200" b="0" u="none" strike="noStrike" cap="none" dirty="0">
                          <a:solidFill>
                            <a:srgbClr val="171616"/>
                          </a:solidFill>
                          <a:latin typeface="Arial"/>
                          <a:ea typeface="Arial"/>
                          <a:cs typeface="Arial"/>
                          <a:sym typeface="Arial"/>
                        </a:rPr>
                        <a:t>Cross-border meetings between local health officials and communities to understand migration patterns.</a:t>
                      </a:r>
                      <a:endParaRPr sz="1200" b="0" u="none" strike="noStrike" cap="none" dirty="0">
                        <a:solidFill>
                          <a:srgbClr val="171616"/>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9525" cap="flat" cmpd="sng">
                      <a:solidFill>
                        <a:srgbClr val="6F6F6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314900">
                <a:tc>
                  <a:txBody>
                    <a:bodyPr/>
                    <a:lstStyle/>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chemeClr val="lt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tc>
                  <a:txBody>
                    <a:bodyPr/>
                    <a:lstStyle/>
                    <a:p>
                      <a:pPr marL="0" marR="0" lvl="0" indent="0" algn="l" rtl="0">
                        <a:lnSpc>
                          <a:spcPct val="100000"/>
                        </a:lnSpc>
                        <a:spcBef>
                          <a:spcPts val="0"/>
                        </a:spcBef>
                        <a:spcAft>
                          <a:spcPts val="0"/>
                        </a:spcAft>
                        <a:buClr>
                          <a:schemeClr val="lt1"/>
                        </a:buClr>
                        <a:buSzPts val="1100"/>
                        <a:buFont typeface="Arial"/>
                        <a:buNone/>
                      </a:pPr>
                      <a:r>
                        <a:rPr lang="en-US" sz="1400" b="1" u="none" strike="noStrike" cap="none" dirty="0">
                          <a:solidFill>
                            <a:schemeClr val="lt1"/>
                          </a:solidFill>
                          <a:latin typeface="Arial"/>
                          <a:ea typeface="Arial"/>
                          <a:cs typeface="Arial"/>
                          <a:sym typeface="Arial"/>
                        </a:rPr>
                        <a:t>Detailed Mapping</a:t>
                      </a:r>
                      <a:endParaRPr sz="1400" u="none" strike="noStrike" cap="none" dirty="0">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tc>
                  <a:txBody>
                    <a:bodyPr/>
                    <a:lstStyle/>
                    <a:p>
                      <a:pPr marL="0" marR="0" lvl="0" indent="0" algn="l" rtl="0">
                        <a:lnSpc>
                          <a:spcPct val="107000"/>
                        </a:lnSpc>
                        <a:spcBef>
                          <a:spcPts val="0"/>
                        </a:spcBef>
                        <a:spcAft>
                          <a:spcPts val="0"/>
                        </a:spcAft>
                        <a:buClr>
                          <a:schemeClr val="dk1"/>
                        </a:buClr>
                        <a:buSzPts val="1100"/>
                        <a:buFont typeface="Calibri"/>
                        <a:buNone/>
                      </a:pPr>
                      <a:endParaRPr sz="110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tc>
                  <a:txBody>
                    <a:bodyPr/>
                    <a:lstStyle/>
                    <a:p>
                      <a:pPr marL="0" marR="0" lvl="0" indent="0" algn="l" rtl="0">
                        <a:lnSpc>
                          <a:spcPct val="107000"/>
                        </a:lnSpc>
                        <a:spcBef>
                          <a:spcPts val="0"/>
                        </a:spcBef>
                        <a:spcAft>
                          <a:spcPts val="0"/>
                        </a:spcAft>
                        <a:buClr>
                          <a:schemeClr val="dk1"/>
                        </a:buClr>
                        <a:buSzPts val="1100"/>
                        <a:buFont typeface="Calibri"/>
                        <a:buNone/>
                      </a:pPr>
                      <a:r>
                        <a:rPr lang="en-US" sz="1400" b="1" u="none" strike="noStrike" cap="none" dirty="0">
                          <a:solidFill>
                            <a:schemeClr val="lt1"/>
                          </a:solidFill>
                          <a:latin typeface="Arial"/>
                          <a:ea typeface="Arial"/>
                          <a:cs typeface="Arial"/>
                          <a:sym typeface="Arial"/>
                        </a:rPr>
                        <a:t>Social Networks</a:t>
                      </a:r>
                      <a:endParaRPr sz="1400" b="1" u="none" strike="noStrike" cap="none" dirty="0">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6F6F6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extLst>
                  <a:ext uri="{0D108BD9-81ED-4DB2-BD59-A6C34878D82A}">
                    <a16:rowId xmlns:a16="http://schemas.microsoft.com/office/drawing/2014/main" val="10002"/>
                  </a:ext>
                </a:extLst>
              </a:tr>
              <a:tr h="1354975">
                <a:tc gridSpan="2">
                  <a:txBody>
                    <a:bodyPr/>
                    <a:lstStyle/>
                    <a:p>
                      <a:pPr marL="0" marR="0" lvl="0" indent="0" algn="l" rtl="0">
                        <a:lnSpc>
                          <a:spcPct val="100000"/>
                        </a:lnSpc>
                        <a:spcBef>
                          <a:spcPts val="0"/>
                        </a:spcBef>
                        <a:spcAft>
                          <a:spcPts val="0"/>
                        </a:spcAft>
                        <a:buClr>
                          <a:srgbClr val="000000"/>
                        </a:buClr>
                        <a:buSzPts val="1050"/>
                        <a:buFont typeface="Arial"/>
                        <a:buNone/>
                      </a:pPr>
                      <a:r>
                        <a:rPr lang="en-US" sz="1200" b="1" u="none" strike="noStrike" cap="none" dirty="0">
                          <a:solidFill>
                            <a:srgbClr val="171616"/>
                          </a:solidFill>
                          <a:latin typeface="Arial"/>
                          <a:ea typeface="Arial"/>
                          <a:cs typeface="Arial"/>
                          <a:sym typeface="Arial"/>
                        </a:rPr>
                        <a:t>Summary: </a:t>
                      </a:r>
                      <a:r>
                        <a:rPr lang="en-US" sz="1200" u="none" strike="noStrike" cap="none" dirty="0">
                          <a:solidFill>
                            <a:srgbClr val="171616"/>
                          </a:solidFill>
                          <a:latin typeface="Arial"/>
                          <a:ea typeface="Arial"/>
                          <a:cs typeface="Arial"/>
                          <a:sym typeface="Arial"/>
                        </a:rPr>
                        <a:t>Construction of detailed maps among nomadic populations is beneficial for identifying MDA delivery locations around seasonal migratory patterns. Mapping can be done through microplanning, or newer technologies such as geographic information systems (GIS) and platform transmitter terminals (PTTs).</a:t>
                      </a:r>
                      <a:r>
                        <a:rPr lang="en-US" sz="1200" b="0" u="none" strike="noStrike" cap="none" baseline="30000" dirty="0">
                          <a:solidFill>
                            <a:srgbClr val="171616"/>
                          </a:solidFill>
                          <a:latin typeface="Arial"/>
                          <a:ea typeface="Arial"/>
                          <a:cs typeface="Arial"/>
                          <a:sym typeface="Arial"/>
                        </a:rPr>
                        <a:t>29</a:t>
                      </a:r>
                      <a:endParaRPr sz="1200" b="0" u="none" strike="noStrike" cap="none" baseline="30000" dirty="0">
                        <a:solidFill>
                          <a:srgbClr val="17161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200" b="1" u="none" strike="noStrike" cap="none" dirty="0">
                          <a:solidFill>
                            <a:srgbClr val="171616"/>
                          </a:solidFill>
                          <a:latin typeface="Arial"/>
                          <a:ea typeface="Arial"/>
                          <a:cs typeface="Arial"/>
                          <a:sym typeface="Arial"/>
                        </a:rPr>
                        <a:t>Drivers of Success:</a:t>
                      </a:r>
                      <a:endParaRPr sz="1200" b="1" u="none" strike="noStrike" cap="none" dirty="0">
                        <a:solidFill>
                          <a:srgbClr val="171616"/>
                        </a:solidFill>
                        <a:latin typeface="Arial"/>
                        <a:ea typeface="Arial"/>
                        <a:cs typeface="Arial"/>
                        <a:sym typeface="Arial"/>
                      </a:endParaRPr>
                    </a:p>
                    <a:p>
                      <a:pPr marL="457200" marR="0" lvl="0" indent="-295275" algn="l" rtl="0">
                        <a:lnSpc>
                          <a:spcPct val="100000"/>
                        </a:lnSpc>
                        <a:spcBef>
                          <a:spcPts val="0"/>
                        </a:spcBef>
                        <a:spcAft>
                          <a:spcPts val="0"/>
                        </a:spcAft>
                        <a:buClr>
                          <a:srgbClr val="171616"/>
                        </a:buClr>
                        <a:buSzPts val="1050"/>
                        <a:buFont typeface="Arial"/>
                        <a:buChar char="●"/>
                      </a:pPr>
                      <a:r>
                        <a:rPr lang="en-US" sz="1200" u="none" strike="noStrike" cap="none" dirty="0">
                          <a:solidFill>
                            <a:srgbClr val="171616"/>
                          </a:solidFill>
                          <a:latin typeface="Arial"/>
                          <a:ea typeface="Arial"/>
                          <a:cs typeface="Arial"/>
                          <a:sym typeface="Arial"/>
                        </a:rPr>
                        <a:t>Community leader engagement via microplanning.</a:t>
                      </a:r>
                      <a:endParaRPr sz="1200" u="none" strike="noStrike" cap="none" dirty="0">
                        <a:solidFill>
                          <a:srgbClr val="171616"/>
                        </a:solidFill>
                        <a:latin typeface="Arial"/>
                        <a:ea typeface="Arial"/>
                        <a:cs typeface="Arial"/>
                        <a:sym typeface="Arial"/>
                      </a:endParaRPr>
                    </a:p>
                    <a:p>
                      <a:pPr marL="457200" marR="0" lvl="0" indent="-295275" algn="l" rtl="0">
                        <a:lnSpc>
                          <a:spcPct val="100000"/>
                        </a:lnSpc>
                        <a:spcBef>
                          <a:spcPts val="0"/>
                        </a:spcBef>
                        <a:spcAft>
                          <a:spcPts val="0"/>
                        </a:spcAft>
                        <a:buClr>
                          <a:srgbClr val="171616"/>
                        </a:buClr>
                        <a:buSzPts val="1050"/>
                        <a:buFont typeface="Arial"/>
                        <a:buChar char="●"/>
                      </a:pPr>
                      <a:r>
                        <a:rPr lang="en-US" sz="1200" u="none" strike="noStrike" cap="none" dirty="0">
                          <a:solidFill>
                            <a:srgbClr val="171616"/>
                          </a:solidFill>
                          <a:latin typeface="Arial"/>
                          <a:ea typeface="Arial"/>
                          <a:cs typeface="Arial"/>
                          <a:sym typeface="Arial"/>
                        </a:rPr>
                        <a:t>PTTs and GIS provide more granular data but often at higher costs.</a:t>
                      </a:r>
                      <a:endParaRPr sz="1200" u="none" strike="noStrike" cap="none" dirty="0">
                        <a:solidFill>
                          <a:srgbClr val="171616"/>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9525" cap="flat" cmpd="sng">
                      <a:solidFill>
                        <a:srgbClr val="6F6F6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lt1"/>
                    </a:solidFill>
                  </a:tcPr>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000000"/>
                        </a:buClr>
                        <a:buSzPts val="1050"/>
                        <a:buFont typeface="Arial"/>
                        <a:buNone/>
                      </a:pPr>
                      <a:r>
                        <a:rPr lang="en-US" sz="1200" b="1" u="none" strike="noStrike" cap="none" dirty="0">
                          <a:solidFill>
                            <a:srgbClr val="171616"/>
                          </a:solidFill>
                          <a:latin typeface="Arial"/>
                          <a:ea typeface="Arial"/>
                          <a:cs typeface="Arial"/>
                          <a:sym typeface="Arial"/>
                        </a:rPr>
                        <a:t>Summary: </a:t>
                      </a:r>
                      <a:r>
                        <a:rPr lang="en-US" sz="1200" u="none" strike="noStrike" cap="none" dirty="0">
                          <a:solidFill>
                            <a:srgbClr val="171616"/>
                          </a:solidFill>
                          <a:latin typeface="Arial"/>
                          <a:ea typeface="Arial"/>
                          <a:cs typeface="Arial"/>
                          <a:sym typeface="Arial"/>
                        </a:rPr>
                        <a:t>Utilizing social networks via community health workers and volunteers is critical for sensitization efforts prior to MDA delivery.</a:t>
                      </a:r>
                      <a:r>
                        <a:rPr lang="en-US" sz="1200" u="none" strike="noStrike" cap="none" baseline="30000" dirty="0">
                          <a:solidFill>
                            <a:srgbClr val="171616"/>
                          </a:solidFill>
                          <a:latin typeface="Arial"/>
                          <a:ea typeface="Arial"/>
                          <a:cs typeface="Arial"/>
                          <a:sym typeface="Arial"/>
                        </a:rPr>
                        <a:t>21</a:t>
                      </a:r>
                      <a:r>
                        <a:rPr lang="en-US" sz="1200" u="none" strike="noStrike" cap="none" dirty="0">
                          <a:solidFill>
                            <a:srgbClr val="171616"/>
                          </a:solidFill>
                          <a:latin typeface="Arial"/>
                          <a:ea typeface="Arial"/>
                          <a:cs typeface="Arial"/>
                          <a:sym typeface="Arial"/>
                        </a:rPr>
                        <a:t> The use of social networks in cross-border efforts is particularly of interest to achieve NTD elimination.</a:t>
                      </a:r>
                      <a:r>
                        <a:rPr lang="en-US" sz="1200" b="0" u="none" strike="noStrike" cap="none" baseline="30000" dirty="0">
                          <a:solidFill>
                            <a:srgbClr val="171616"/>
                          </a:solidFill>
                          <a:latin typeface="Arial"/>
                          <a:ea typeface="Arial"/>
                          <a:cs typeface="Arial"/>
                          <a:sym typeface="Arial"/>
                        </a:rPr>
                        <a:t>22</a:t>
                      </a:r>
                      <a:endParaRPr sz="1200" b="0" u="none" strike="noStrike" cap="none" baseline="30000" dirty="0">
                        <a:solidFill>
                          <a:srgbClr val="17161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200" b="1" u="none" strike="noStrike" cap="none" dirty="0">
                          <a:solidFill>
                            <a:srgbClr val="171616"/>
                          </a:solidFill>
                          <a:latin typeface="Arial"/>
                          <a:ea typeface="Arial"/>
                          <a:cs typeface="Arial"/>
                          <a:sym typeface="Arial"/>
                        </a:rPr>
                        <a:t>Drivers of Success: </a:t>
                      </a:r>
                      <a:endParaRPr sz="1200" u="none" strike="noStrike" cap="none" dirty="0">
                        <a:solidFill>
                          <a:srgbClr val="171616"/>
                        </a:solidFill>
                        <a:latin typeface="Arial"/>
                        <a:ea typeface="Arial"/>
                        <a:cs typeface="Arial"/>
                        <a:sym typeface="Arial"/>
                      </a:endParaRPr>
                    </a:p>
                    <a:p>
                      <a:pPr marL="457200" marR="0" lvl="0" indent="-295275" algn="l" rtl="0">
                        <a:lnSpc>
                          <a:spcPct val="100000"/>
                        </a:lnSpc>
                        <a:spcBef>
                          <a:spcPts val="0"/>
                        </a:spcBef>
                        <a:spcAft>
                          <a:spcPts val="0"/>
                        </a:spcAft>
                        <a:buClr>
                          <a:srgbClr val="171616"/>
                        </a:buClr>
                        <a:buSzPts val="1050"/>
                        <a:buFont typeface="Arial"/>
                        <a:buChar char="●"/>
                      </a:pPr>
                      <a:r>
                        <a:rPr lang="en-US" sz="1200" u="none" strike="noStrike" cap="none" dirty="0">
                          <a:solidFill>
                            <a:srgbClr val="171616"/>
                          </a:solidFill>
                          <a:latin typeface="Arial"/>
                          <a:ea typeface="Arial"/>
                          <a:cs typeface="Arial"/>
                          <a:sym typeface="Arial"/>
                        </a:rPr>
                        <a:t>Inclusion of local leadership, particularly as a point of first contact.</a:t>
                      </a:r>
                      <a:endParaRPr sz="1200" u="none" strike="noStrike" cap="none" dirty="0">
                        <a:solidFill>
                          <a:srgbClr val="171616"/>
                        </a:solidFill>
                        <a:latin typeface="Arial"/>
                        <a:ea typeface="Arial"/>
                        <a:cs typeface="Arial"/>
                        <a:sym typeface="Arial"/>
                      </a:endParaRPr>
                    </a:p>
                    <a:p>
                      <a:pPr marL="457200" marR="0" lvl="0" indent="-295275" algn="l" rtl="0">
                        <a:lnSpc>
                          <a:spcPct val="100000"/>
                        </a:lnSpc>
                        <a:spcBef>
                          <a:spcPts val="0"/>
                        </a:spcBef>
                        <a:spcAft>
                          <a:spcPts val="0"/>
                        </a:spcAft>
                        <a:buClr>
                          <a:srgbClr val="171616"/>
                        </a:buClr>
                        <a:buSzPts val="1050"/>
                        <a:buFont typeface="Arial"/>
                        <a:buChar char="●"/>
                      </a:pPr>
                      <a:r>
                        <a:rPr lang="en-US" sz="1200" u="none" strike="noStrike" cap="none" dirty="0">
                          <a:solidFill>
                            <a:srgbClr val="171616"/>
                          </a:solidFill>
                          <a:latin typeface="Arial"/>
                          <a:ea typeface="Arial"/>
                          <a:cs typeface="Arial"/>
                          <a:sym typeface="Arial"/>
                        </a:rPr>
                        <a:t>Cross-border collaboration driven by external stakeholders.</a:t>
                      </a:r>
                      <a:endParaRPr sz="1200" u="none" strike="noStrike" cap="none" dirty="0">
                        <a:solidFill>
                          <a:srgbClr val="171616"/>
                        </a:solidFill>
                        <a:latin typeface="Arial"/>
                        <a:ea typeface="Arial"/>
                        <a:cs typeface="Arial"/>
                        <a:sym typeface="Arial"/>
                      </a:endParaRPr>
                    </a:p>
                    <a:p>
                      <a:pPr marL="457200" marR="0" lvl="0" indent="-295275" algn="l" rtl="0">
                        <a:lnSpc>
                          <a:spcPct val="100000"/>
                        </a:lnSpc>
                        <a:spcBef>
                          <a:spcPts val="0"/>
                        </a:spcBef>
                        <a:spcAft>
                          <a:spcPts val="0"/>
                        </a:spcAft>
                        <a:buClr>
                          <a:srgbClr val="171616"/>
                        </a:buClr>
                        <a:buSzPts val="1050"/>
                        <a:buFont typeface="Arial"/>
                        <a:buChar char="●"/>
                      </a:pPr>
                      <a:r>
                        <a:rPr lang="en-US" sz="1200" u="none" strike="noStrike" cap="none" dirty="0">
                          <a:solidFill>
                            <a:srgbClr val="171616"/>
                          </a:solidFill>
                          <a:latin typeface="Arial"/>
                          <a:ea typeface="Arial"/>
                          <a:cs typeface="Arial"/>
                          <a:sym typeface="Arial"/>
                        </a:rPr>
                        <a:t>Joint priorities for elimination and capacity-building.</a:t>
                      </a:r>
                      <a:endParaRPr sz="1200" u="none" strike="noStrike" cap="none" dirty="0">
                        <a:solidFill>
                          <a:srgbClr val="171616"/>
                        </a:solidFill>
                        <a:latin typeface="Arial"/>
                        <a:ea typeface="Arial"/>
                        <a:cs typeface="Arial"/>
                        <a:sym typeface="Arial"/>
                      </a:endParaRPr>
                    </a:p>
                  </a:txBody>
                  <a:tcPr marL="68575" marR="68575" marT="0" marB="0">
                    <a:lnL w="9525" cap="flat" cmpd="sng">
                      <a:solidFill>
                        <a:srgbClr val="6F6F6F"/>
                      </a:solidFill>
                      <a:prstDash val="solid"/>
                      <a:round/>
                      <a:headEnd type="none" w="sm" len="sm"/>
                      <a:tailEnd type="none" w="sm" len="sm"/>
                    </a:lnL>
                    <a:lnR w="9525" cap="flat" cmpd="sng">
                      <a:solidFill>
                        <a:srgbClr val="6F6F6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lt1"/>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5" name="Google Shape;192;p2">
            <a:extLst>
              <a:ext uri="{FF2B5EF4-FFF2-40B4-BE49-F238E27FC236}">
                <a16:creationId xmlns:a16="http://schemas.microsoft.com/office/drawing/2014/main" id="{66200B1B-33CF-3473-0EDB-717A7D04AA47}"/>
              </a:ext>
            </a:extLst>
          </p:cNvPr>
          <p:cNvSpPr/>
          <p:nvPr/>
        </p:nvSpPr>
        <p:spPr>
          <a:xfrm>
            <a:off x="743955" y="3846712"/>
            <a:ext cx="6231396" cy="35576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400"/>
              <a:buFont typeface="Arial"/>
              <a:buNone/>
            </a:pPr>
            <a:r>
              <a:rPr lang="en-US" sz="1600" b="1" i="0" u="none" strike="noStrike" cap="none" dirty="0">
                <a:solidFill>
                  <a:schemeClr val="bg2"/>
                </a:solidFill>
              </a:rPr>
              <a:t>DRIVERS OF SUCCESS FOR PROMISING STRATEGIES</a:t>
            </a:r>
            <a:endParaRPr sz="1600" b="1" i="0" u="none" strike="noStrike" cap="none" dirty="0">
              <a:solidFill>
                <a:schemeClr val="bg2"/>
              </a:solidFill>
            </a:endParaRPr>
          </a:p>
        </p:txBody>
      </p:sp>
      <p:cxnSp>
        <p:nvCxnSpPr>
          <p:cNvPr id="6" name="Google Shape;193;p2">
            <a:extLst>
              <a:ext uri="{FF2B5EF4-FFF2-40B4-BE49-F238E27FC236}">
                <a16:creationId xmlns:a16="http://schemas.microsoft.com/office/drawing/2014/main" id="{F9781635-CB82-5554-C9E8-65C558421BBE}"/>
              </a:ext>
            </a:extLst>
          </p:cNvPr>
          <p:cNvCxnSpPr>
            <a:cxnSpLocks/>
          </p:cNvCxnSpPr>
          <p:nvPr/>
        </p:nvCxnSpPr>
        <p:spPr>
          <a:xfrm>
            <a:off x="98424" y="4021036"/>
            <a:ext cx="960355" cy="0"/>
          </a:xfrm>
          <a:prstGeom prst="straightConnector1">
            <a:avLst/>
          </a:prstGeom>
          <a:noFill/>
          <a:ln w="12700" cap="flat" cmpd="sng">
            <a:solidFill>
              <a:schemeClr val="bg2"/>
            </a:solidFill>
            <a:prstDash val="solid"/>
            <a:miter lim="800000"/>
            <a:headEnd type="none" w="sm" len="sm"/>
            <a:tailEnd type="none" w="sm" len="sm"/>
          </a:ln>
        </p:spPr>
      </p:cxnSp>
      <p:cxnSp>
        <p:nvCxnSpPr>
          <p:cNvPr id="7" name="Google Shape;194;p2">
            <a:extLst>
              <a:ext uri="{FF2B5EF4-FFF2-40B4-BE49-F238E27FC236}">
                <a16:creationId xmlns:a16="http://schemas.microsoft.com/office/drawing/2014/main" id="{4E8D42F0-5A38-4EE3-5A7E-3F1015262E11}"/>
              </a:ext>
            </a:extLst>
          </p:cNvPr>
          <p:cNvCxnSpPr>
            <a:cxnSpLocks/>
          </p:cNvCxnSpPr>
          <p:nvPr/>
        </p:nvCxnSpPr>
        <p:spPr>
          <a:xfrm>
            <a:off x="6561221" y="3989047"/>
            <a:ext cx="1059667" cy="0"/>
          </a:xfrm>
          <a:prstGeom prst="straightConnector1">
            <a:avLst/>
          </a:prstGeom>
          <a:noFill/>
          <a:ln w="12700" cap="flat" cmpd="sng">
            <a:solidFill>
              <a:schemeClr val="bg2"/>
            </a:solidFill>
            <a:prstDash val="solid"/>
            <a:miter lim="800000"/>
            <a:headEnd type="none" w="sm" len="sm"/>
            <a:tailEnd type="none" w="sm" len="sm"/>
          </a:ln>
        </p:spPr>
      </p:cxnSp>
      <p:pic>
        <p:nvPicPr>
          <p:cNvPr id="10" name="Google Shape;196;p2">
            <a:extLst>
              <a:ext uri="{FF2B5EF4-FFF2-40B4-BE49-F238E27FC236}">
                <a16:creationId xmlns:a16="http://schemas.microsoft.com/office/drawing/2014/main" id="{5FE2143F-88BA-7CD6-F5FD-2A2318F2B81F}"/>
              </a:ext>
            </a:extLst>
          </p:cNvPr>
          <p:cNvPicPr preferRelativeResize="0"/>
          <p:nvPr/>
        </p:nvPicPr>
        <p:blipFill rotWithShape="1">
          <a:blip r:embed="rId4">
            <a:alphaModFix/>
          </a:blip>
          <a:srcRect/>
          <a:stretch/>
        </p:blipFill>
        <p:spPr>
          <a:xfrm>
            <a:off x="313413" y="4323545"/>
            <a:ext cx="261577" cy="292600"/>
          </a:xfrm>
          <a:prstGeom prst="rect">
            <a:avLst/>
          </a:prstGeom>
          <a:noFill/>
          <a:ln>
            <a:noFill/>
          </a:ln>
        </p:spPr>
      </p:pic>
      <p:pic>
        <p:nvPicPr>
          <p:cNvPr id="11" name="Google Shape;197;p2">
            <a:extLst>
              <a:ext uri="{FF2B5EF4-FFF2-40B4-BE49-F238E27FC236}">
                <a16:creationId xmlns:a16="http://schemas.microsoft.com/office/drawing/2014/main" id="{89938D77-001A-C746-595C-87AE742F28E8}"/>
              </a:ext>
            </a:extLst>
          </p:cNvPr>
          <p:cNvPicPr preferRelativeResize="0"/>
          <p:nvPr/>
        </p:nvPicPr>
        <p:blipFill rotWithShape="1">
          <a:blip r:embed="rId5">
            <a:alphaModFix/>
          </a:blip>
          <a:srcRect/>
          <a:stretch/>
        </p:blipFill>
        <p:spPr>
          <a:xfrm>
            <a:off x="3997752" y="4313928"/>
            <a:ext cx="288556" cy="292609"/>
          </a:xfrm>
          <a:prstGeom prst="rect">
            <a:avLst/>
          </a:prstGeom>
          <a:noFill/>
          <a:ln>
            <a:noFill/>
          </a:ln>
        </p:spPr>
      </p:pic>
      <p:pic>
        <p:nvPicPr>
          <p:cNvPr id="12" name="Google Shape;198;p2">
            <a:extLst>
              <a:ext uri="{FF2B5EF4-FFF2-40B4-BE49-F238E27FC236}">
                <a16:creationId xmlns:a16="http://schemas.microsoft.com/office/drawing/2014/main" id="{FBF24109-BEE7-0AF5-687A-EA56B3883F63}"/>
              </a:ext>
            </a:extLst>
          </p:cNvPr>
          <p:cNvPicPr preferRelativeResize="0"/>
          <p:nvPr/>
        </p:nvPicPr>
        <p:blipFill rotWithShape="1">
          <a:blip r:embed="rId6">
            <a:alphaModFix/>
          </a:blip>
          <a:srcRect/>
          <a:stretch/>
        </p:blipFill>
        <p:spPr>
          <a:xfrm>
            <a:off x="3907137" y="7201360"/>
            <a:ext cx="288550" cy="287747"/>
          </a:xfrm>
          <a:prstGeom prst="rect">
            <a:avLst/>
          </a:prstGeom>
          <a:noFill/>
          <a:ln>
            <a:noFill/>
          </a:ln>
        </p:spPr>
      </p:pic>
      <p:pic>
        <p:nvPicPr>
          <p:cNvPr id="13" name="Google Shape;201;p2" descr="Icon&#10;&#10;Description automatically generated">
            <a:extLst>
              <a:ext uri="{FF2B5EF4-FFF2-40B4-BE49-F238E27FC236}">
                <a16:creationId xmlns:a16="http://schemas.microsoft.com/office/drawing/2014/main" id="{345447DE-A3E3-601C-F737-C10F6B14B4C8}"/>
              </a:ext>
            </a:extLst>
          </p:cNvPr>
          <p:cNvPicPr preferRelativeResize="0"/>
          <p:nvPr/>
        </p:nvPicPr>
        <p:blipFill rotWithShape="1">
          <a:blip r:embed="rId7">
            <a:alphaModFix/>
          </a:blip>
          <a:srcRect/>
          <a:stretch/>
        </p:blipFill>
        <p:spPr>
          <a:xfrm>
            <a:off x="194482" y="7195479"/>
            <a:ext cx="293772" cy="2936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195;p2">
            <a:extLst>
              <a:ext uri="{FF2B5EF4-FFF2-40B4-BE49-F238E27FC236}">
                <a16:creationId xmlns:a16="http://schemas.microsoft.com/office/drawing/2014/main" id="{BF085BC7-9CBD-5B60-9919-2ED2E8E5C3FF}"/>
              </a:ext>
            </a:extLst>
          </p:cNvPr>
          <p:cNvGraphicFramePr/>
          <p:nvPr>
            <p:extLst>
              <p:ext uri="{D42A27DB-BD31-4B8C-83A1-F6EECF244321}">
                <p14:modId xmlns:p14="http://schemas.microsoft.com/office/powerpoint/2010/main" val="2963789138"/>
              </p:ext>
            </p:extLst>
          </p:nvPr>
        </p:nvGraphicFramePr>
        <p:xfrm>
          <a:off x="88152" y="164262"/>
          <a:ext cx="7599599" cy="2130150"/>
        </p:xfrm>
        <a:graphic>
          <a:graphicData uri="http://schemas.openxmlformats.org/drawingml/2006/table">
            <a:tbl>
              <a:tblPr>
                <a:noFill/>
                <a:tableStyleId>{F656042C-3806-48DD-A2B9-4947D1B5D2AD}</a:tableStyleId>
              </a:tblPr>
              <a:tblGrid>
                <a:gridCol w="615558">
                  <a:extLst>
                    <a:ext uri="{9D8B030D-6E8A-4147-A177-3AD203B41FA5}">
                      <a16:colId xmlns:a16="http://schemas.microsoft.com/office/drawing/2014/main" val="20000"/>
                    </a:ext>
                  </a:extLst>
                </a:gridCol>
                <a:gridCol w="3066101">
                  <a:extLst>
                    <a:ext uri="{9D8B030D-6E8A-4147-A177-3AD203B41FA5}">
                      <a16:colId xmlns:a16="http://schemas.microsoft.com/office/drawing/2014/main" val="20001"/>
                    </a:ext>
                  </a:extLst>
                </a:gridCol>
                <a:gridCol w="740847">
                  <a:extLst>
                    <a:ext uri="{9D8B030D-6E8A-4147-A177-3AD203B41FA5}">
                      <a16:colId xmlns:a16="http://schemas.microsoft.com/office/drawing/2014/main" val="20002"/>
                    </a:ext>
                  </a:extLst>
                </a:gridCol>
                <a:gridCol w="3177093">
                  <a:extLst>
                    <a:ext uri="{9D8B030D-6E8A-4147-A177-3AD203B41FA5}">
                      <a16:colId xmlns:a16="http://schemas.microsoft.com/office/drawing/2014/main" val="20003"/>
                    </a:ext>
                  </a:extLst>
                </a:gridCol>
              </a:tblGrid>
              <a:tr h="301350">
                <a:tc>
                  <a:txBody>
                    <a:bodyPr/>
                    <a:lstStyle/>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chemeClr val="lt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400" b="1" u="none" strike="noStrike" cap="none" dirty="0">
                          <a:solidFill>
                            <a:schemeClr val="lt1"/>
                          </a:solidFill>
                          <a:latin typeface="Arial"/>
                          <a:ea typeface="Arial"/>
                          <a:cs typeface="Arial"/>
                          <a:sym typeface="Arial"/>
                        </a:rPr>
                        <a:t>Engage &amp; Treat</a:t>
                      </a:r>
                      <a:endParaRPr sz="1800" u="none" strike="noStrike" cap="none" dirty="0"/>
                    </a:p>
                  </a:txBody>
                  <a:tcPr marL="68575" marR="68575" marT="0"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1100" u="none" strike="noStrike" cap="none" dirty="0">
                        <a:solidFill>
                          <a:schemeClr val="lt1"/>
                        </a:solidFill>
                        <a:latin typeface="Arial"/>
                        <a:ea typeface="Arial"/>
                        <a:cs typeface="Arial"/>
                        <a:sym typeface="Arial"/>
                      </a:endParaRPr>
                    </a:p>
                  </a:txBody>
                  <a:tcPr marL="68575" marR="68575" marT="0"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400" b="1" u="none" strike="noStrike" cap="none" dirty="0">
                          <a:solidFill>
                            <a:schemeClr val="lt1"/>
                          </a:solidFill>
                          <a:latin typeface="Arial"/>
                          <a:ea typeface="Arial"/>
                          <a:cs typeface="Arial"/>
                          <a:sym typeface="Arial"/>
                        </a:rPr>
                        <a:t>Test &amp; Treat</a:t>
                      </a:r>
                      <a:endParaRPr sz="1800" u="none" strike="noStrike" cap="none" dirty="0"/>
                    </a:p>
                  </a:txBody>
                  <a:tcPr marL="68575" marR="68575" marT="0" marB="0" anchor="ctr">
                    <a:lnL w="9525" cap="flat" cmpd="sng" algn="ctr">
                      <a:solidFill>
                        <a:srgbClr val="000000">
                          <a:alpha val="0"/>
                        </a:srgbClr>
                      </a:solidFill>
                      <a:prstDash val="solid"/>
                      <a:round/>
                      <a:headEnd type="none" w="sm" len="sm"/>
                      <a:tailEnd type="none" w="sm" len="sm"/>
                    </a:lnL>
                    <a:lnR w="9525" cap="flat" cmpd="sng">
                      <a:solidFill>
                        <a:srgbClr val="6F6F6F"/>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extLst>
                  <a:ext uri="{0D108BD9-81ED-4DB2-BD59-A6C34878D82A}">
                    <a16:rowId xmlns:a16="http://schemas.microsoft.com/office/drawing/2014/main" val="10004"/>
                  </a:ext>
                </a:extLst>
              </a:tr>
              <a:tr h="1461925">
                <a:tc gridSpan="2">
                  <a:txBody>
                    <a:bodyPr/>
                    <a:lstStyle/>
                    <a:p>
                      <a:pPr marL="0" marR="0" lvl="0" indent="0" algn="l" rtl="0">
                        <a:lnSpc>
                          <a:spcPct val="100000"/>
                        </a:lnSpc>
                        <a:spcBef>
                          <a:spcPts val="0"/>
                        </a:spcBef>
                        <a:spcAft>
                          <a:spcPts val="0"/>
                        </a:spcAft>
                        <a:buClr>
                          <a:srgbClr val="000000"/>
                        </a:buClr>
                        <a:buSzPts val="1050"/>
                        <a:buFont typeface="Arial"/>
                        <a:buNone/>
                      </a:pPr>
                      <a:r>
                        <a:rPr lang="en-US" sz="1200" b="1" u="none" strike="noStrike" cap="none" dirty="0">
                          <a:solidFill>
                            <a:srgbClr val="171616"/>
                          </a:solidFill>
                          <a:latin typeface="Arial"/>
                          <a:ea typeface="Arial"/>
                          <a:cs typeface="Arial"/>
                          <a:sym typeface="Arial"/>
                        </a:rPr>
                        <a:t>Summary: </a:t>
                      </a:r>
                      <a:r>
                        <a:rPr lang="en-US" sz="1200" u="none" strike="noStrike" cap="none" dirty="0">
                          <a:solidFill>
                            <a:srgbClr val="171616"/>
                          </a:solidFill>
                          <a:latin typeface="Arial"/>
                          <a:ea typeface="Arial"/>
                          <a:cs typeface="Arial"/>
                          <a:sym typeface="Arial"/>
                        </a:rPr>
                        <a:t>‘Engage &amp; Treat’ refers to the active identification of missed individuals to offer treatment; this includes individuals who were at work, traveling, etc. rather than those who refused treatment.</a:t>
                      </a:r>
                      <a:r>
                        <a:rPr lang="en-US" sz="1200" b="0" u="none" strike="noStrike" cap="none" baseline="30000" dirty="0">
                          <a:solidFill>
                            <a:srgbClr val="171616"/>
                          </a:solidFill>
                          <a:latin typeface="Arial"/>
                          <a:ea typeface="Arial"/>
                          <a:cs typeface="Arial"/>
                          <a:sym typeface="Arial"/>
                        </a:rPr>
                        <a:t>4</a:t>
                      </a:r>
                      <a:endParaRPr sz="1200" b="0" u="none" strike="noStrike" cap="none" baseline="30000" dirty="0">
                        <a:solidFill>
                          <a:srgbClr val="17161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200" b="1" u="none" strike="noStrike" cap="none" dirty="0">
                          <a:solidFill>
                            <a:srgbClr val="171616"/>
                          </a:solidFill>
                          <a:latin typeface="Arial"/>
                          <a:ea typeface="Arial"/>
                          <a:cs typeface="Arial"/>
                          <a:sym typeface="Arial"/>
                        </a:rPr>
                        <a:t>Drivers of Success: </a:t>
                      </a:r>
                      <a:endParaRPr sz="1200" u="none" strike="noStrike" cap="none" dirty="0">
                        <a:solidFill>
                          <a:srgbClr val="171616"/>
                        </a:solidFill>
                        <a:latin typeface="Arial"/>
                        <a:ea typeface="Arial"/>
                        <a:cs typeface="Arial"/>
                        <a:sym typeface="Arial"/>
                      </a:endParaRPr>
                    </a:p>
                    <a:p>
                      <a:pPr marL="457200" marR="0" lvl="0" indent="-295275" algn="l" rtl="0">
                        <a:lnSpc>
                          <a:spcPct val="100000"/>
                        </a:lnSpc>
                        <a:spcBef>
                          <a:spcPts val="0"/>
                        </a:spcBef>
                        <a:spcAft>
                          <a:spcPts val="0"/>
                        </a:spcAft>
                        <a:buClr>
                          <a:srgbClr val="171616"/>
                        </a:buClr>
                        <a:buSzPts val="1050"/>
                        <a:buFont typeface="Arial"/>
                        <a:buChar char="●"/>
                      </a:pPr>
                      <a:r>
                        <a:rPr lang="en-US" sz="1200" u="none" strike="noStrike" cap="none" dirty="0">
                          <a:solidFill>
                            <a:srgbClr val="171616"/>
                          </a:solidFill>
                          <a:latin typeface="Arial"/>
                          <a:ea typeface="Arial"/>
                          <a:cs typeface="Arial"/>
                          <a:sym typeface="Arial"/>
                        </a:rPr>
                        <a:t>Verifying accuracy of MDA registers.</a:t>
                      </a:r>
                      <a:endParaRPr sz="1200" u="none" strike="noStrike" cap="none" dirty="0">
                        <a:solidFill>
                          <a:srgbClr val="171616"/>
                        </a:solidFill>
                        <a:latin typeface="Arial"/>
                        <a:ea typeface="Arial"/>
                        <a:cs typeface="Arial"/>
                        <a:sym typeface="Arial"/>
                      </a:endParaRPr>
                    </a:p>
                    <a:p>
                      <a:pPr marL="457200" marR="0" lvl="0" indent="-295275" algn="l" rtl="0">
                        <a:lnSpc>
                          <a:spcPct val="100000"/>
                        </a:lnSpc>
                        <a:spcBef>
                          <a:spcPts val="0"/>
                        </a:spcBef>
                        <a:spcAft>
                          <a:spcPts val="0"/>
                        </a:spcAft>
                        <a:buClr>
                          <a:srgbClr val="171616"/>
                        </a:buClr>
                        <a:buSzPts val="1050"/>
                        <a:buFont typeface="Arial"/>
                        <a:buChar char="●"/>
                      </a:pPr>
                      <a:r>
                        <a:rPr lang="en-US" sz="1200" u="none" strike="noStrike" cap="none" dirty="0">
                          <a:solidFill>
                            <a:srgbClr val="171616"/>
                          </a:solidFill>
                          <a:latin typeface="Arial"/>
                          <a:ea typeface="Arial"/>
                          <a:cs typeface="Arial"/>
                          <a:sym typeface="Arial"/>
                        </a:rPr>
                        <a:t>Community mapping of missed participants aided in active identification.</a:t>
                      </a:r>
                      <a:endParaRPr sz="1200" u="none" strike="noStrike" cap="none" dirty="0"/>
                    </a:p>
                    <a:p>
                      <a:pPr marL="457200" marR="0" lvl="0" indent="-295275" algn="l" rtl="0">
                        <a:lnSpc>
                          <a:spcPct val="100000"/>
                        </a:lnSpc>
                        <a:spcBef>
                          <a:spcPts val="0"/>
                        </a:spcBef>
                        <a:spcAft>
                          <a:spcPts val="0"/>
                        </a:spcAft>
                        <a:buClr>
                          <a:srgbClr val="171616"/>
                        </a:buClr>
                        <a:buSzPts val="1050"/>
                        <a:buFont typeface="Arial"/>
                        <a:buChar char="●"/>
                      </a:pPr>
                      <a:r>
                        <a:rPr lang="en-US" sz="1200" u="none" strike="noStrike" cap="none" dirty="0">
                          <a:solidFill>
                            <a:srgbClr val="171616"/>
                          </a:solidFill>
                          <a:latin typeface="Arial"/>
                          <a:ea typeface="Arial"/>
                          <a:cs typeface="Arial"/>
                          <a:sym typeface="Arial"/>
                        </a:rPr>
                        <a:t>Use of social networks to identify missed participants.</a:t>
                      </a:r>
                      <a:endParaRPr sz="1200" u="none" strike="noStrike" cap="none" dirty="0"/>
                    </a:p>
                  </a:txBody>
                  <a:tcPr marL="68575" marR="68575" marT="0" marB="0">
                    <a:lnL w="12700" cap="flat" cmpd="sng">
                      <a:solidFill>
                        <a:schemeClr val="dk1"/>
                      </a:solidFill>
                      <a:prstDash val="solid"/>
                      <a:round/>
                      <a:headEnd type="none" w="sm" len="sm"/>
                      <a:tailEnd type="none" w="sm" len="sm"/>
                    </a:lnL>
                    <a:lnR w="9525" cap="flat" cmpd="sng">
                      <a:solidFill>
                        <a:srgbClr val="6F6F6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F6F6F"/>
                      </a:solidFill>
                      <a:prstDash val="solid"/>
                      <a:round/>
                      <a:headEnd type="none" w="sm" len="sm"/>
                      <a:tailEnd type="none" w="sm" len="sm"/>
                    </a:lnB>
                    <a:solidFill>
                      <a:schemeClr val="lt1"/>
                    </a:solidFill>
                  </a:tcPr>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000000"/>
                        </a:buClr>
                        <a:buSzPts val="1050"/>
                        <a:buFont typeface="Arial"/>
                        <a:buNone/>
                      </a:pPr>
                      <a:r>
                        <a:rPr lang="en-US" sz="1200" b="1" u="none" strike="noStrike" cap="none" dirty="0">
                          <a:solidFill>
                            <a:srgbClr val="171616"/>
                          </a:solidFill>
                          <a:latin typeface="Arial"/>
                          <a:ea typeface="Arial"/>
                          <a:cs typeface="Arial"/>
                          <a:sym typeface="Arial"/>
                        </a:rPr>
                        <a:t>Summary: </a:t>
                      </a:r>
                      <a:r>
                        <a:rPr lang="en-US" sz="1200" u="none" strike="noStrike" cap="none" dirty="0">
                          <a:solidFill>
                            <a:srgbClr val="171616"/>
                          </a:solidFill>
                          <a:latin typeface="Arial"/>
                          <a:ea typeface="Arial"/>
                          <a:cs typeface="Arial"/>
                          <a:sym typeface="Arial"/>
                        </a:rPr>
                        <a:t>‘Test &amp; Treat’ refers to the active identification of missed individuals who refused MDA to offer testing and treatment</a:t>
                      </a:r>
                      <a:r>
                        <a:rPr lang="en-US" sz="1200" b="1" u="none" strike="noStrike" cap="none" dirty="0">
                          <a:solidFill>
                            <a:srgbClr val="171616"/>
                          </a:solidFill>
                          <a:latin typeface="Arial"/>
                          <a:ea typeface="Arial"/>
                          <a:cs typeface="Arial"/>
                          <a:sym typeface="Arial"/>
                        </a:rPr>
                        <a:t>.</a:t>
                      </a:r>
                      <a:r>
                        <a:rPr lang="en-US" sz="1200" b="0" u="none" strike="noStrike" cap="none" baseline="30000" dirty="0">
                          <a:solidFill>
                            <a:srgbClr val="171616"/>
                          </a:solidFill>
                          <a:latin typeface="Arial"/>
                          <a:ea typeface="Arial"/>
                          <a:cs typeface="Arial"/>
                          <a:sym typeface="Arial"/>
                        </a:rPr>
                        <a:t>4,19</a:t>
                      </a:r>
                      <a:endParaRPr sz="1200" b="0" u="none" strike="noStrike" cap="none" baseline="30000" dirty="0">
                        <a:solidFill>
                          <a:srgbClr val="17161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200" b="1" u="none" strike="noStrike" cap="none" dirty="0">
                          <a:solidFill>
                            <a:srgbClr val="171616"/>
                          </a:solidFill>
                          <a:latin typeface="Arial"/>
                          <a:ea typeface="Arial"/>
                          <a:cs typeface="Arial"/>
                          <a:sym typeface="Arial"/>
                        </a:rPr>
                        <a:t>Drivers of Success: </a:t>
                      </a:r>
                      <a:endParaRPr sz="1200" u="none" strike="noStrike" cap="none" dirty="0">
                        <a:solidFill>
                          <a:srgbClr val="171616"/>
                        </a:solidFill>
                        <a:latin typeface="Arial"/>
                        <a:ea typeface="Arial"/>
                        <a:cs typeface="Arial"/>
                        <a:sym typeface="Arial"/>
                      </a:endParaRPr>
                    </a:p>
                    <a:p>
                      <a:pPr marL="457200" marR="0" lvl="0" indent="-295275" algn="l" rtl="0">
                        <a:lnSpc>
                          <a:spcPct val="100000"/>
                        </a:lnSpc>
                        <a:spcBef>
                          <a:spcPts val="0"/>
                        </a:spcBef>
                        <a:spcAft>
                          <a:spcPts val="0"/>
                        </a:spcAft>
                        <a:buClr>
                          <a:srgbClr val="171616"/>
                        </a:buClr>
                        <a:buSzPts val="1050"/>
                        <a:buFont typeface="Arial"/>
                        <a:buChar char="●"/>
                      </a:pPr>
                      <a:r>
                        <a:rPr lang="en-US" sz="1200" u="none" strike="noStrike" cap="none" dirty="0">
                          <a:solidFill>
                            <a:srgbClr val="171616"/>
                          </a:solidFill>
                          <a:latin typeface="Arial"/>
                          <a:ea typeface="Arial"/>
                          <a:cs typeface="Arial"/>
                          <a:sym typeface="Arial"/>
                        </a:rPr>
                        <a:t>Performing a point-of-care test and showing a need for treatment increases uptake and reduces suspicion among target populations being asked to consume MDA.</a:t>
                      </a:r>
                      <a:endParaRPr sz="1200" u="none" strike="noStrike" cap="none" dirty="0">
                        <a:solidFill>
                          <a:srgbClr val="171616"/>
                        </a:solidFill>
                        <a:latin typeface="Arial"/>
                        <a:ea typeface="Arial"/>
                        <a:cs typeface="Arial"/>
                        <a:sym typeface="Arial"/>
                      </a:endParaRPr>
                    </a:p>
                    <a:p>
                      <a:pPr marL="457200" marR="0" lvl="0" indent="-295275" algn="l" rtl="0">
                        <a:lnSpc>
                          <a:spcPct val="100000"/>
                        </a:lnSpc>
                        <a:spcBef>
                          <a:spcPts val="0"/>
                        </a:spcBef>
                        <a:spcAft>
                          <a:spcPts val="0"/>
                        </a:spcAft>
                        <a:buClr>
                          <a:srgbClr val="171616"/>
                        </a:buClr>
                        <a:buSzPts val="1050"/>
                        <a:buFont typeface="Arial"/>
                        <a:buChar char="●"/>
                      </a:pPr>
                      <a:r>
                        <a:rPr lang="en-US" sz="1200" u="none" strike="noStrike" cap="none" dirty="0">
                          <a:solidFill>
                            <a:srgbClr val="171616"/>
                          </a:solidFill>
                          <a:latin typeface="Arial"/>
                          <a:ea typeface="Arial"/>
                          <a:cs typeface="Arial"/>
                          <a:sym typeface="Arial"/>
                        </a:rPr>
                        <a:t>Individuals who test negative are not treated.</a:t>
                      </a:r>
                      <a:endParaRPr sz="1200" u="none" strike="noStrike" cap="none" dirty="0">
                        <a:solidFill>
                          <a:srgbClr val="171616"/>
                        </a:solidFill>
                        <a:latin typeface="Arial"/>
                        <a:ea typeface="Arial"/>
                        <a:cs typeface="Arial"/>
                        <a:sym typeface="Arial"/>
                      </a:endParaRPr>
                    </a:p>
                  </a:txBody>
                  <a:tcPr marL="68575" marR="68575" marT="0" marB="0">
                    <a:lnL w="9525" cap="flat" cmpd="sng">
                      <a:solidFill>
                        <a:srgbClr val="6F6F6F"/>
                      </a:solidFill>
                      <a:prstDash val="solid"/>
                      <a:round/>
                      <a:headEnd type="none" w="sm" len="sm"/>
                      <a:tailEnd type="none" w="sm" len="sm"/>
                    </a:lnL>
                    <a:lnR w="9525" cap="flat" cmpd="sng">
                      <a:solidFill>
                        <a:srgbClr val="6F6F6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F6F6F"/>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0" name="Google Shape;202;p2" descr="Icon&#10;&#10;Description automatically generated">
            <a:extLst>
              <a:ext uri="{FF2B5EF4-FFF2-40B4-BE49-F238E27FC236}">
                <a16:creationId xmlns:a16="http://schemas.microsoft.com/office/drawing/2014/main" id="{75967F6D-1ABA-321D-7AD6-C0A2677CDDCD}"/>
              </a:ext>
            </a:extLst>
          </p:cNvPr>
          <p:cNvPicPr preferRelativeResize="0"/>
          <p:nvPr/>
        </p:nvPicPr>
        <p:blipFill rotWithShape="1">
          <a:blip r:embed="rId2">
            <a:alphaModFix/>
          </a:blip>
          <a:srcRect l="-75" t="9717" r="3807" b="9816"/>
          <a:stretch/>
        </p:blipFill>
        <p:spPr>
          <a:xfrm>
            <a:off x="158355" y="164262"/>
            <a:ext cx="512913" cy="295678"/>
          </a:xfrm>
          <a:prstGeom prst="rect">
            <a:avLst/>
          </a:prstGeom>
          <a:noFill/>
          <a:ln>
            <a:noFill/>
          </a:ln>
        </p:spPr>
      </p:pic>
      <p:pic>
        <p:nvPicPr>
          <p:cNvPr id="11" name="Google Shape;203;p2" descr="Icon&#10;&#10;Description automatically generated">
            <a:extLst>
              <a:ext uri="{FF2B5EF4-FFF2-40B4-BE49-F238E27FC236}">
                <a16:creationId xmlns:a16="http://schemas.microsoft.com/office/drawing/2014/main" id="{CD27021A-5BFD-D4DD-8341-D84F64974199}"/>
              </a:ext>
            </a:extLst>
          </p:cNvPr>
          <p:cNvPicPr preferRelativeResize="0"/>
          <p:nvPr/>
        </p:nvPicPr>
        <p:blipFill rotWithShape="1">
          <a:blip r:embed="rId3">
            <a:alphaModFix/>
          </a:blip>
          <a:srcRect l="8266" t="3950" r="4990" b="2287"/>
          <a:stretch/>
        </p:blipFill>
        <p:spPr>
          <a:xfrm>
            <a:off x="3879929" y="167204"/>
            <a:ext cx="297317" cy="292736"/>
          </a:xfrm>
          <a:prstGeom prst="rect">
            <a:avLst/>
          </a:prstGeom>
          <a:noFill/>
          <a:ln>
            <a:noFill/>
          </a:ln>
        </p:spPr>
      </p:pic>
      <p:sp>
        <p:nvSpPr>
          <p:cNvPr id="12" name="Google Shape;217;p3">
            <a:extLst>
              <a:ext uri="{FF2B5EF4-FFF2-40B4-BE49-F238E27FC236}">
                <a16:creationId xmlns:a16="http://schemas.microsoft.com/office/drawing/2014/main" id="{564EF6D2-CCD5-716E-DE44-D40398B872C4}"/>
              </a:ext>
            </a:extLst>
          </p:cNvPr>
          <p:cNvSpPr txBox="1"/>
          <p:nvPr/>
        </p:nvSpPr>
        <p:spPr>
          <a:xfrm>
            <a:off x="511050" y="2464934"/>
            <a:ext cx="67503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dirty="0">
                <a:solidFill>
                  <a:schemeClr val="bg2"/>
                </a:solidFill>
              </a:rPr>
              <a:t>NOVEL VS. ESTABLISHED STRATEGIES</a:t>
            </a:r>
            <a:endParaRPr sz="1600" b="1" i="0" u="none" strike="noStrike" cap="none" dirty="0">
              <a:solidFill>
                <a:schemeClr val="bg2"/>
              </a:solidFill>
            </a:endParaRPr>
          </a:p>
        </p:txBody>
      </p:sp>
      <p:cxnSp>
        <p:nvCxnSpPr>
          <p:cNvPr id="13" name="Google Shape;218;p3">
            <a:extLst>
              <a:ext uri="{FF2B5EF4-FFF2-40B4-BE49-F238E27FC236}">
                <a16:creationId xmlns:a16="http://schemas.microsoft.com/office/drawing/2014/main" id="{3DB1E1AF-31C1-693C-6537-6C65486379FD}"/>
              </a:ext>
            </a:extLst>
          </p:cNvPr>
          <p:cNvCxnSpPr/>
          <p:nvPr/>
        </p:nvCxnSpPr>
        <p:spPr>
          <a:xfrm>
            <a:off x="5939129" y="2632991"/>
            <a:ext cx="1763359" cy="1200"/>
          </a:xfrm>
          <a:prstGeom prst="straightConnector1">
            <a:avLst/>
          </a:prstGeom>
          <a:noFill/>
          <a:ln w="12700" cap="flat" cmpd="sng">
            <a:solidFill>
              <a:srgbClr val="171616"/>
            </a:solidFill>
            <a:prstDash val="solid"/>
            <a:miter lim="800000"/>
            <a:headEnd type="none" w="sm" len="sm"/>
            <a:tailEnd type="none" w="sm" len="sm"/>
          </a:ln>
        </p:spPr>
      </p:cxnSp>
      <p:cxnSp>
        <p:nvCxnSpPr>
          <p:cNvPr id="14" name="Google Shape;219;p3">
            <a:extLst>
              <a:ext uri="{FF2B5EF4-FFF2-40B4-BE49-F238E27FC236}">
                <a16:creationId xmlns:a16="http://schemas.microsoft.com/office/drawing/2014/main" id="{6EA24C9A-E42E-B812-422B-EB69104E1D23}"/>
              </a:ext>
            </a:extLst>
          </p:cNvPr>
          <p:cNvCxnSpPr/>
          <p:nvPr/>
        </p:nvCxnSpPr>
        <p:spPr>
          <a:xfrm>
            <a:off x="88479" y="2634191"/>
            <a:ext cx="1709756" cy="8854"/>
          </a:xfrm>
          <a:prstGeom prst="straightConnector1">
            <a:avLst/>
          </a:prstGeom>
          <a:noFill/>
          <a:ln w="12700" cap="flat" cmpd="sng">
            <a:solidFill>
              <a:srgbClr val="171616"/>
            </a:solidFill>
            <a:prstDash val="solid"/>
            <a:miter lim="800000"/>
            <a:headEnd type="none" w="sm" len="sm"/>
            <a:tailEnd type="none" w="sm" len="sm"/>
          </a:ln>
        </p:spPr>
      </p:cxnSp>
      <p:sp>
        <p:nvSpPr>
          <p:cNvPr id="16" name="Google Shape;221;p3">
            <a:extLst>
              <a:ext uri="{FF2B5EF4-FFF2-40B4-BE49-F238E27FC236}">
                <a16:creationId xmlns:a16="http://schemas.microsoft.com/office/drawing/2014/main" id="{AF24CF1B-2A40-B817-D6A3-3CC7163500D4}"/>
              </a:ext>
            </a:extLst>
          </p:cNvPr>
          <p:cNvSpPr txBox="1"/>
          <p:nvPr/>
        </p:nvSpPr>
        <p:spPr>
          <a:xfrm>
            <a:off x="3891324" y="2850907"/>
            <a:ext cx="3828353"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200" b="0" i="0" u="none" strike="noStrike" cap="none" dirty="0">
                <a:solidFill>
                  <a:schemeClr val="tx2">
                    <a:lumMod val="10000"/>
                  </a:schemeClr>
                </a:solidFill>
                <a:latin typeface="Arial"/>
                <a:ea typeface="Arial"/>
                <a:cs typeface="Arial"/>
                <a:sym typeface="Arial"/>
              </a:rPr>
              <a:t>Our literature review and interviews revealed that established strategies are currently the clear path forward for programs aiming to reach HTRPs. Furthermore, academic literature alone may not provide sufficient detail to inform programming and will require insights from the field particularly as many articles tend to focus on efficacy over implementation details. One example of this limitation would be Haiti’s NTD program which is described as reaching 100% geographical coverage over 14 years, but minimal detail on how this coverage was achieved.</a:t>
            </a:r>
            <a:r>
              <a:rPr lang="en-US" sz="1200" baseline="30000" dirty="0">
                <a:solidFill>
                  <a:schemeClr val="tx2">
                    <a:lumMod val="10000"/>
                  </a:schemeClr>
                </a:solidFill>
              </a:rPr>
              <a:t>30</a:t>
            </a:r>
            <a:endParaRPr sz="1600" b="0" i="0" u="none" strike="noStrike" cap="none" baseline="30000" dirty="0">
              <a:solidFill>
                <a:schemeClr val="tx2">
                  <a:lumMod val="10000"/>
                </a:schemeClr>
              </a:solidFill>
              <a:latin typeface="Arial"/>
              <a:ea typeface="Arial"/>
              <a:cs typeface="Arial"/>
              <a:sym typeface="Arial"/>
            </a:endParaRPr>
          </a:p>
        </p:txBody>
      </p:sp>
      <p:sp>
        <p:nvSpPr>
          <p:cNvPr id="17" name="Google Shape;184;g2546a0daccd_0_295">
            <a:extLst>
              <a:ext uri="{FF2B5EF4-FFF2-40B4-BE49-F238E27FC236}">
                <a16:creationId xmlns:a16="http://schemas.microsoft.com/office/drawing/2014/main" id="{14F52EF4-E4D1-8988-3A1E-940D8C91609D}"/>
              </a:ext>
            </a:extLst>
          </p:cNvPr>
          <p:cNvSpPr/>
          <p:nvPr/>
        </p:nvSpPr>
        <p:spPr>
          <a:xfrm>
            <a:off x="3153498" y="9739312"/>
            <a:ext cx="1465404" cy="307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900" b="0" i="0" u="none" strike="noStrike" cap="none" dirty="0">
                <a:solidFill>
                  <a:srgbClr val="212121"/>
                </a:solidFill>
                <a:latin typeface="Arial"/>
                <a:ea typeface="Arial"/>
                <a:cs typeface="Arial"/>
                <a:sym typeface="Arial"/>
              </a:rPr>
              <a:t>UW START CENTER   7</a:t>
            </a:r>
            <a:endParaRPr sz="900" i="0" u="none" strike="noStrike" cap="none" dirty="0">
              <a:solidFill>
                <a:srgbClr val="212121"/>
              </a:solidFill>
              <a:latin typeface="Arial"/>
              <a:ea typeface="Arial"/>
              <a:cs typeface="Arial"/>
              <a:sym typeface="Arial"/>
            </a:endParaRPr>
          </a:p>
        </p:txBody>
      </p:sp>
      <p:sp>
        <p:nvSpPr>
          <p:cNvPr id="18" name="Google Shape;240;p1">
            <a:extLst>
              <a:ext uri="{FF2B5EF4-FFF2-40B4-BE49-F238E27FC236}">
                <a16:creationId xmlns:a16="http://schemas.microsoft.com/office/drawing/2014/main" id="{719AB8B3-11CE-1BF2-BFD1-400D9F61A038}"/>
              </a:ext>
            </a:extLst>
          </p:cNvPr>
          <p:cNvSpPr/>
          <p:nvPr/>
        </p:nvSpPr>
        <p:spPr>
          <a:xfrm>
            <a:off x="790050" y="4990750"/>
            <a:ext cx="6192300" cy="30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71616"/>
              </a:buClr>
              <a:buSzPts val="1400"/>
              <a:buFont typeface="Arial"/>
              <a:buNone/>
            </a:pPr>
            <a:r>
              <a:rPr lang="en-US" sz="1600" b="1" i="0" u="none" strike="noStrike" cap="none" dirty="0">
                <a:solidFill>
                  <a:schemeClr val="tx1"/>
                </a:solidFill>
                <a:latin typeface="Arial"/>
                <a:ea typeface="Arial"/>
                <a:cs typeface="Arial"/>
                <a:sym typeface="Arial"/>
              </a:rPr>
              <a:t>CONCLUSIONS</a:t>
            </a:r>
            <a:endParaRPr sz="1600" b="0" i="0" u="none" strike="noStrike" cap="none" dirty="0">
              <a:solidFill>
                <a:schemeClr val="tx1"/>
              </a:solidFill>
              <a:latin typeface="Arial"/>
              <a:ea typeface="Arial"/>
              <a:cs typeface="Arial"/>
              <a:sym typeface="Arial"/>
            </a:endParaRPr>
          </a:p>
        </p:txBody>
      </p:sp>
      <p:cxnSp>
        <p:nvCxnSpPr>
          <p:cNvPr id="19" name="Google Shape;243;p1">
            <a:extLst>
              <a:ext uri="{FF2B5EF4-FFF2-40B4-BE49-F238E27FC236}">
                <a16:creationId xmlns:a16="http://schemas.microsoft.com/office/drawing/2014/main" id="{A5150C10-97B9-B8F3-2F27-BECBA0B7D959}"/>
              </a:ext>
            </a:extLst>
          </p:cNvPr>
          <p:cNvCxnSpPr/>
          <p:nvPr/>
        </p:nvCxnSpPr>
        <p:spPr>
          <a:xfrm rot="10800000" flipH="1">
            <a:off x="4838374" y="5135592"/>
            <a:ext cx="2765447" cy="6471"/>
          </a:xfrm>
          <a:prstGeom prst="straightConnector1">
            <a:avLst/>
          </a:prstGeom>
          <a:noFill/>
          <a:ln w="12700" cap="flat" cmpd="sng">
            <a:solidFill>
              <a:schemeClr val="tx1"/>
            </a:solidFill>
            <a:prstDash val="solid"/>
            <a:miter lim="800000"/>
            <a:headEnd type="none" w="sm" len="sm"/>
            <a:tailEnd type="none" w="sm" len="sm"/>
          </a:ln>
        </p:spPr>
      </p:cxnSp>
      <p:cxnSp>
        <p:nvCxnSpPr>
          <p:cNvPr id="20" name="Google Shape;244;p1">
            <a:extLst>
              <a:ext uri="{FF2B5EF4-FFF2-40B4-BE49-F238E27FC236}">
                <a16:creationId xmlns:a16="http://schemas.microsoft.com/office/drawing/2014/main" id="{634A9328-7142-DF96-8956-60EFBDFCB9FE}"/>
              </a:ext>
            </a:extLst>
          </p:cNvPr>
          <p:cNvCxnSpPr/>
          <p:nvPr/>
        </p:nvCxnSpPr>
        <p:spPr>
          <a:xfrm>
            <a:off x="88152" y="5132720"/>
            <a:ext cx="2833997" cy="9343"/>
          </a:xfrm>
          <a:prstGeom prst="straightConnector1">
            <a:avLst/>
          </a:prstGeom>
          <a:noFill/>
          <a:ln w="12700" cap="flat" cmpd="sng">
            <a:solidFill>
              <a:schemeClr val="tx1"/>
            </a:solidFill>
            <a:prstDash val="solid"/>
            <a:miter lim="800000"/>
            <a:headEnd type="none" w="sm" len="sm"/>
            <a:tailEnd type="none" w="sm" len="sm"/>
          </a:ln>
        </p:spPr>
      </p:cxnSp>
      <p:grpSp>
        <p:nvGrpSpPr>
          <p:cNvPr id="21" name="Google Shape;245;p1">
            <a:extLst>
              <a:ext uri="{FF2B5EF4-FFF2-40B4-BE49-F238E27FC236}">
                <a16:creationId xmlns:a16="http://schemas.microsoft.com/office/drawing/2014/main" id="{9EAD05B1-44B8-0906-DD0B-A4FA9B1563FC}"/>
              </a:ext>
            </a:extLst>
          </p:cNvPr>
          <p:cNvGrpSpPr/>
          <p:nvPr/>
        </p:nvGrpSpPr>
        <p:grpSpPr>
          <a:xfrm>
            <a:off x="3886930" y="5416844"/>
            <a:ext cx="3815558" cy="4321938"/>
            <a:chOff x="214726" y="-107215"/>
            <a:chExt cx="3619905" cy="741413"/>
          </a:xfrm>
        </p:grpSpPr>
        <p:sp>
          <p:nvSpPr>
            <p:cNvPr id="22" name="Google Shape;246;p1">
              <a:extLst>
                <a:ext uri="{FF2B5EF4-FFF2-40B4-BE49-F238E27FC236}">
                  <a16:creationId xmlns:a16="http://schemas.microsoft.com/office/drawing/2014/main" id="{2BEC8236-A3FB-74E3-B3EB-BE5A2F51C7A0}"/>
                </a:ext>
              </a:extLst>
            </p:cNvPr>
            <p:cNvSpPr/>
            <p:nvPr/>
          </p:nvSpPr>
          <p:spPr>
            <a:xfrm>
              <a:off x="214726" y="-107215"/>
              <a:ext cx="3619905" cy="564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200"/>
                <a:buFont typeface="Arial"/>
                <a:buNone/>
              </a:pPr>
              <a:r>
                <a:rPr lang="en-US" b="1" i="0" u="none" strike="noStrike" cap="none" dirty="0">
                  <a:solidFill>
                    <a:srgbClr val="FFFFFF"/>
                  </a:solidFill>
                  <a:latin typeface="Arial"/>
                  <a:ea typeface="Arial"/>
                  <a:cs typeface="Arial"/>
                  <a:sym typeface="Arial"/>
                </a:rPr>
                <a:t>Considerations for all HTRPs</a:t>
              </a:r>
              <a:endParaRPr sz="1600" b="0" i="0" u="none" strike="noStrike" cap="none" dirty="0">
                <a:solidFill>
                  <a:srgbClr val="000000"/>
                </a:solidFill>
                <a:latin typeface="Arial"/>
                <a:ea typeface="Arial"/>
                <a:cs typeface="Arial"/>
                <a:sym typeface="Arial"/>
              </a:endParaRPr>
            </a:p>
          </p:txBody>
        </p:sp>
        <p:sp>
          <p:nvSpPr>
            <p:cNvPr id="23" name="Google Shape;247;p1">
              <a:extLst>
                <a:ext uri="{FF2B5EF4-FFF2-40B4-BE49-F238E27FC236}">
                  <a16:creationId xmlns:a16="http://schemas.microsoft.com/office/drawing/2014/main" id="{EF767287-1936-C259-171C-2DD37DDB6CC7}"/>
                </a:ext>
              </a:extLst>
            </p:cNvPr>
            <p:cNvSpPr txBox="1"/>
            <p:nvPr/>
          </p:nvSpPr>
          <p:spPr>
            <a:xfrm>
              <a:off x="219743" y="-50931"/>
              <a:ext cx="3609650" cy="685129"/>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0" anchor="t" anchorCtr="0">
              <a:noAutofit/>
            </a:bodyPr>
            <a:lstStyle/>
            <a:p>
              <a:pPr marL="171450" marR="0" lvl="0" indent="-171450" algn="l" rtl="0">
                <a:lnSpc>
                  <a:spcPct val="100000"/>
                </a:lnSpc>
                <a:spcBef>
                  <a:spcPts val="0"/>
                </a:spcBef>
                <a:spcAft>
                  <a:spcPts val="0"/>
                </a:spcAft>
                <a:buClr>
                  <a:srgbClr val="000000"/>
                </a:buClr>
                <a:buSzPts val="1050"/>
                <a:buFont typeface="Noto Sans Symbols"/>
                <a:buChar char="❖"/>
              </a:pPr>
              <a:r>
                <a:rPr lang="en-US" sz="1200" b="1" i="0" u="none" strike="noStrike" cap="none" dirty="0">
                  <a:solidFill>
                    <a:srgbClr val="171616"/>
                  </a:solidFill>
                  <a:latin typeface="Arial"/>
                  <a:ea typeface="Arial"/>
                  <a:cs typeface="Arial"/>
                  <a:sym typeface="Arial"/>
                </a:rPr>
                <a:t>Reaching HTRPs requires tailored and context-specific approaches.</a:t>
              </a:r>
              <a:endParaRPr sz="1200" b="0" i="0" u="none" strike="noStrike" cap="none" dirty="0">
                <a:solidFill>
                  <a:srgbClr val="000000"/>
                </a:solidFill>
                <a:latin typeface="Arial"/>
                <a:ea typeface="Arial"/>
                <a:cs typeface="Arial"/>
                <a:sym typeface="Arial"/>
              </a:endParaRPr>
            </a:p>
            <a:p>
              <a:pPr marL="457200" marR="0" lvl="0" indent="-171450" algn="l" rtl="0">
                <a:lnSpc>
                  <a:spcPct val="100000"/>
                </a:lnSpc>
                <a:spcBef>
                  <a:spcPts val="0"/>
                </a:spcBef>
                <a:spcAft>
                  <a:spcPts val="0"/>
                </a:spcAft>
                <a:buClr>
                  <a:srgbClr val="000000"/>
                </a:buClr>
                <a:buSzPts val="1050"/>
                <a:buFont typeface="Wingdings" panose="05000000000000000000" pitchFamily="2" charset="2"/>
                <a:buChar char="Ø"/>
              </a:pPr>
              <a:r>
                <a:rPr lang="en-US" sz="1200" b="0" i="0" u="none" strike="noStrike" cap="none" dirty="0">
                  <a:solidFill>
                    <a:srgbClr val="171616"/>
                  </a:solidFill>
                  <a:latin typeface="Arial"/>
                  <a:ea typeface="Arial"/>
                  <a:cs typeface="Arial"/>
                  <a:sym typeface="Arial"/>
                </a:rPr>
                <a:t>One size does not fit all.</a:t>
              </a:r>
              <a:endParaRPr sz="1200" b="0" i="0" u="none" strike="noStrike" cap="none" dirty="0">
                <a:solidFill>
                  <a:srgbClr val="000000"/>
                </a:solidFill>
                <a:latin typeface="Arial"/>
                <a:ea typeface="Arial"/>
                <a:cs typeface="Arial"/>
                <a:sym typeface="Arial"/>
              </a:endParaRPr>
            </a:p>
            <a:p>
              <a:pPr marL="457200" marR="0" lvl="0" indent="-171450" algn="l" rtl="0">
                <a:lnSpc>
                  <a:spcPct val="100000"/>
                </a:lnSpc>
                <a:spcBef>
                  <a:spcPts val="0"/>
                </a:spcBef>
                <a:spcAft>
                  <a:spcPts val="0"/>
                </a:spcAft>
                <a:buClr>
                  <a:srgbClr val="000000"/>
                </a:buClr>
                <a:buSzPts val="1050"/>
                <a:buFont typeface="Wingdings" panose="05000000000000000000" pitchFamily="2" charset="2"/>
                <a:buChar char="Ø"/>
              </a:pPr>
              <a:r>
                <a:rPr lang="en-US" sz="1200" b="0" i="0" u="none" strike="noStrike" cap="none" dirty="0">
                  <a:solidFill>
                    <a:srgbClr val="171616"/>
                  </a:solidFill>
                  <a:latin typeface="Arial"/>
                  <a:ea typeface="Arial"/>
                  <a:cs typeface="Arial"/>
                  <a:sym typeface="Arial"/>
                </a:rPr>
                <a:t>Communities are not homogenous.</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dirty="0">
                <a:solidFill>
                  <a:srgbClr val="171616"/>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050"/>
                <a:buFont typeface="Noto Sans Symbols"/>
                <a:buChar char="❖"/>
              </a:pPr>
              <a:r>
                <a:rPr lang="en-US" sz="1200" b="1" i="0" u="none" strike="noStrike" cap="none" dirty="0">
                  <a:solidFill>
                    <a:srgbClr val="171616"/>
                  </a:solidFill>
                  <a:latin typeface="Arial"/>
                  <a:ea typeface="Arial"/>
                  <a:cs typeface="Arial"/>
                  <a:sym typeface="Arial"/>
                </a:rPr>
                <a:t>Don't dismiss the non-flashy innovations.</a:t>
              </a:r>
              <a:endParaRPr sz="1200" b="1" i="0" u="none" strike="noStrike" cap="none" dirty="0">
                <a:solidFill>
                  <a:srgbClr val="000000"/>
                </a:solidFill>
                <a:latin typeface="Arial"/>
                <a:ea typeface="Arial"/>
                <a:cs typeface="Arial"/>
                <a:sym typeface="Arial"/>
              </a:endParaRPr>
            </a:p>
            <a:p>
              <a:pPr marL="457200" marR="0" lvl="0" indent="-171450" algn="l" rtl="0">
                <a:lnSpc>
                  <a:spcPct val="100000"/>
                </a:lnSpc>
                <a:spcBef>
                  <a:spcPts val="0"/>
                </a:spcBef>
                <a:spcAft>
                  <a:spcPts val="0"/>
                </a:spcAft>
                <a:buClr>
                  <a:srgbClr val="000000"/>
                </a:buClr>
                <a:buSzPts val="1050"/>
                <a:buFont typeface="Wingdings" panose="05000000000000000000" pitchFamily="2" charset="2"/>
                <a:buChar char="Ø"/>
              </a:pPr>
              <a:r>
                <a:rPr lang="en-US" sz="1200" b="0" i="0" u="none" strike="noStrike" cap="none" dirty="0">
                  <a:solidFill>
                    <a:srgbClr val="171616"/>
                  </a:solidFill>
                  <a:latin typeface="Arial"/>
                  <a:ea typeface="Arial"/>
                  <a:cs typeface="Arial"/>
                  <a:sym typeface="Arial"/>
                </a:rPr>
                <a:t>Trust and relationship building can be foundational to HTRP intervention success.</a:t>
              </a:r>
              <a:endParaRPr sz="1200" b="0" i="0" u="none" strike="noStrike" cap="none" dirty="0">
                <a:solidFill>
                  <a:srgbClr val="000000"/>
                </a:solidFill>
                <a:latin typeface="Arial"/>
                <a:ea typeface="Arial"/>
                <a:cs typeface="Arial"/>
                <a:sym typeface="Arial"/>
              </a:endParaRPr>
            </a:p>
            <a:p>
              <a:pPr marL="457200" marR="0" lvl="0" indent="-171450" algn="l" rtl="0">
                <a:lnSpc>
                  <a:spcPct val="100000"/>
                </a:lnSpc>
                <a:spcBef>
                  <a:spcPts val="0"/>
                </a:spcBef>
                <a:spcAft>
                  <a:spcPts val="0"/>
                </a:spcAft>
                <a:buClr>
                  <a:srgbClr val="000000"/>
                </a:buClr>
                <a:buSzPts val="1050"/>
                <a:buFont typeface="Wingdings" panose="05000000000000000000" pitchFamily="2" charset="2"/>
                <a:buChar char="Ø"/>
              </a:pPr>
              <a:r>
                <a:rPr lang="en-US" sz="1200" b="0" i="0" u="none" strike="noStrike" cap="none" dirty="0">
                  <a:solidFill>
                    <a:srgbClr val="171616"/>
                  </a:solidFill>
                  <a:latin typeface="Arial"/>
                  <a:ea typeface="Arial"/>
                  <a:cs typeface="Arial"/>
                  <a:sym typeface="Arial"/>
                </a:rPr>
                <a:t>Investing in established strategies is more scalable and sustainable.</a:t>
              </a:r>
              <a:endParaRPr sz="1200" b="0" i="0" u="none" strike="noStrike" cap="none" dirty="0">
                <a:solidFill>
                  <a:srgbClr val="000000"/>
                </a:solidFill>
                <a:latin typeface="Arial"/>
                <a:ea typeface="Arial"/>
                <a:cs typeface="Arial"/>
                <a:sym typeface="Arial"/>
              </a:endParaRPr>
            </a:p>
            <a:p>
              <a:pPr marL="457200" marR="0" lvl="0" indent="-104775" algn="l" rtl="0">
                <a:lnSpc>
                  <a:spcPct val="100000"/>
                </a:lnSpc>
                <a:spcBef>
                  <a:spcPts val="0"/>
                </a:spcBef>
                <a:spcAft>
                  <a:spcPts val="0"/>
                </a:spcAft>
                <a:buClr>
                  <a:srgbClr val="000000"/>
                </a:buClr>
                <a:buSzPts val="1050"/>
                <a:buFont typeface="Arial"/>
                <a:buNone/>
              </a:pPr>
              <a:endParaRPr sz="1200" b="0" i="0" u="none" strike="noStrike" cap="none" dirty="0">
                <a:solidFill>
                  <a:srgbClr val="171616"/>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050"/>
                <a:buFont typeface="Noto Sans Symbols"/>
                <a:buChar char="❖"/>
              </a:pPr>
              <a:r>
                <a:rPr lang="en-US" sz="1200" b="1" i="0" u="none" strike="noStrike" cap="none" dirty="0">
                  <a:solidFill>
                    <a:srgbClr val="171616"/>
                  </a:solidFill>
                  <a:latin typeface="Arial"/>
                  <a:ea typeface="Arial"/>
                  <a:cs typeface="Arial"/>
                  <a:sym typeface="Arial"/>
                </a:rPr>
                <a:t>Programming should involve additional attention, partnership, planning, and time.</a:t>
              </a:r>
              <a:endParaRPr sz="1200" b="0" i="0" u="none" strike="noStrike" cap="none" dirty="0">
                <a:solidFill>
                  <a:srgbClr val="171616"/>
                </a:solidFill>
                <a:latin typeface="Arial"/>
                <a:ea typeface="Arial"/>
                <a:cs typeface="Arial"/>
                <a:sym typeface="Arial"/>
              </a:endParaRPr>
            </a:p>
            <a:p>
              <a:pPr marL="457200" marR="0" lvl="0" indent="-104775" algn="l" rtl="0">
                <a:lnSpc>
                  <a:spcPct val="100000"/>
                </a:lnSpc>
                <a:spcBef>
                  <a:spcPts val="0"/>
                </a:spcBef>
                <a:spcAft>
                  <a:spcPts val="0"/>
                </a:spcAft>
                <a:buClr>
                  <a:srgbClr val="000000"/>
                </a:buClr>
                <a:buSzPts val="1050"/>
                <a:buFont typeface="Arial"/>
                <a:buNone/>
              </a:pPr>
              <a:endParaRPr sz="1200" b="0" i="0" u="none" strike="noStrike" cap="none" dirty="0">
                <a:solidFill>
                  <a:srgbClr val="171616"/>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050"/>
                <a:buFont typeface="Noto Sans Symbols"/>
                <a:buChar char="❖"/>
              </a:pPr>
              <a:r>
                <a:rPr lang="en-US" sz="1200" b="1" i="0" u="none" strike="noStrike" cap="none" dirty="0">
                  <a:solidFill>
                    <a:srgbClr val="171616"/>
                  </a:solidFill>
                  <a:latin typeface="Arial"/>
                  <a:ea typeface="Arial"/>
                  <a:cs typeface="Arial"/>
                  <a:sym typeface="Arial"/>
                </a:rPr>
                <a:t>Consider integrated approaches to care.</a:t>
              </a:r>
              <a:endParaRPr sz="1200" b="0" i="0" u="none" strike="noStrike" cap="none" dirty="0">
                <a:solidFill>
                  <a:srgbClr val="000000"/>
                </a:solidFill>
                <a:latin typeface="Arial"/>
                <a:ea typeface="Arial"/>
                <a:cs typeface="Arial"/>
                <a:sym typeface="Arial"/>
              </a:endParaRPr>
            </a:p>
            <a:p>
              <a:pPr marL="457200" marR="0" lvl="0" indent="-171450" algn="l" rtl="0">
                <a:lnSpc>
                  <a:spcPct val="100000"/>
                </a:lnSpc>
                <a:spcBef>
                  <a:spcPts val="0"/>
                </a:spcBef>
                <a:spcAft>
                  <a:spcPts val="0"/>
                </a:spcAft>
                <a:buClr>
                  <a:srgbClr val="000000"/>
                </a:buClr>
                <a:buSzPts val="1050"/>
                <a:buFont typeface="Wingdings" panose="05000000000000000000" pitchFamily="2" charset="2"/>
                <a:buChar char="Ø"/>
              </a:pPr>
              <a:r>
                <a:rPr lang="en-US" sz="1200" b="0" i="0" u="none" strike="noStrike" cap="none" dirty="0">
                  <a:solidFill>
                    <a:srgbClr val="171616"/>
                  </a:solidFill>
                  <a:latin typeface="Arial"/>
                  <a:ea typeface="Arial"/>
                  <a:cs typeface="Arial"/>
                  <a:sym typeface="Arial"/>
                </a:rPr>
                <a:t>Capitalize on and support existing infrastructure and programming with greater community buy-in.</a:t>
              </a:r>
              <a:endParaRPr sz="1200" b="0" i="0" u="none" strike="noStrike" cap="none" dirty="0">
                <a:solidFill>
                  <a:srgbClr val="000000"/>
                </a:solidFill>
                <a:latin typeface="Arial"/>
                <a:ea typeface="Arial"/>
                <a:cs typeface="Arial"/>
                <a:sym typeface="Arial"/>
              </a:endParaRPr>
            </a:p>
            <a:p>
              <a:pPr marL="457200" marR="0" lvl="0" indent="-171450" algn="l" rtl="0">
                <a:lnSpc>
                  <a:spcPct val="100000"/>
                </a:lnSpc>
                <a:spcBef>
                  <a:spcPts val="0"/>
                </a:spcBef>
                <a:spcAft>
                  <a:spcPts val="0"/>
                </a:spcAft>
                <a:buClr>
                  <a:srgbClr val="000000"/>
                </a:buClr>
                <a:buSzPts val="1050"/>
                <a:buFont typeface="Wingdings" panose="05000000000000000000" pitchFamily="2" charset="2"/>
                <a:buChar char="Ø"/>
              </a:pPr>
              <a:r>
                <a:rPr lang="en-US" sz="1200" b="0" i="0" u="none" strike="noStrike" cap="none" dirty="0">
                  <a:solidFill>
                    <a:srgbClr val="171616"/>
                  </a:solidFill>
                  <a:latin typeface="Arial"/>
                  <a:ea typeface="Arial"/>
                  <a:cs typeface="Arial"/>
                  <a:sym typeface="Arial"/>
                </a:rPr>
                <a:t>Parallel programming is also a more resource intensive approach.</a:t>
              </a:r>
              <a:endParaRPr sz="1200" b="0" i="0" u="none" strike="noStrike" cap="none" dirty="0">
                <a:solidFill>
                  <a:srgbClr val="000000"/>
                </a:solidFill>
                <a:latin typeface="Arial"/>
                <a:ea typeface="Arial"/>
                <a:cs typeface="Arial"/>
                <a:sym typeface="Arial"/>
              </a:endParaRPr>
            </a:p>
            <a:p>
              <a:pPr marL="171450" marR="0" lvl="1" indent="-104775" algn="l" rtl="0">
                <a:lnSpc>
                  <a:spcPct val="100000"/>
                </a:lnSpc>
                <a:spcBef>
                  <a:spcPts val="0"/>
                </a:spcBef>
                <a:spcAft>
                  <a:spcPts val="0"/>
                </a:spcAft>
                <a:buClr>
                  <a:srgbClr val="000000"/>
                </a:buClr>
                <a:buSzPts val="1050"/>
                <a:buFont typeface="Arial"/>
                <a:buNone/>
              </a:pPr>
              <a:endParaRPr sz="1050" b="0" i="0" u="none" strike="noStrike" cap="none" dirty="0">
                <a:solidFill>
                  <a:srgbClr val="171616"/>
                </a:solidFill>
                <a:latin typeface="Arial"/>
                <a:ea typeface="Arial"/>
                <a:cs typeface="Arial"/>
                <a:sym typeface="Arial"/>
              </a:endParaRPr>
            </a:p>
          </p:txBody>
        </p:sp>
      </p:grpSp>
      <p:grpSp>
        <p:nvGrpSpPr>
          <p:cNvPr id="24" name="Google Shape;293;p1">
            <a:extLst>
              <a:ext uri="{FF2B5EF4-FFF2-40B4-BE49-F238E27FC236}">
                <a16:creationId xmlns:a16="http://schemas.microsoft.com/office/drawing/2014/main" id="{9E9CD246-6E8C-212C-1EFA-6CE3A523D2D6}"/>
              </a:ext>
            </a:extLst>
          </p:cNvPr>
          <p:cNvGrpSpPr/>
          <p:nvPr/>
        </p:nvGrpSpPr>
        <p:grpSpPr>
          <a:xfrm>
            <a:off x="51713" y="5416844"/>
            <a:ext cx="3780000" cy="4507804"/>
            <a:chOff x="195359" y="5446172"/>
            <a:chExt cx="3478054" cy="4507804"/>
          </a:xfrm>
        </p:grpSpPr>
        <p:sp>
          <p:nvSpPr>
            <p:cNvPr id="25" name="Google Shape;294;p1">
              <a:extLst>
                <a:ext uri="{FF2B5EF4-FFF2-40B4-BE49-F238E27FC236}">
                  <a16:creationId xmlns:a16="http://schemas.microsoft.com/office/drawing/2014/main" id="{EB1D22E6-1F61-0C5D-ED97-1BF8574ED8A4}"/>
                </a:ext>
              </a:extLst>
            </p:cNvPr>
            <p:cNvSpPr txBox="1"/>
            <p:nvPr/>
          </p:nvSpPr>
          <p:spPr>
            <a:xfrm>
              <a:off x="195359" y="5446172"/>
              <a:ext cx="3478054" cy="43200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1200"/>
                <a:buFont typeface="Arial"/>
                <a:buNone/>
              </a:pPr>
              <a:r>
                <a:rPr lang="en-US" b="1" i="0" u="sng" strike="noStrike" cap="none" dirty="0">
                  <a:solidFill>
                    <a:schemeClr val="dk1"/>
                  </a:solidFill>
                  <a:latin typeface="Arial"/>
                  <a:ea typeface="Arial"/>
                  <a:cs typeface="Arial"/>
                  <a:sym typeface="Arial"/>
                </a:rPr>
                <a:t>Additional Considerations for HTRPs.</a:t>
              </a:r>
              <a:br>
                <a:rPr lang="en-US" b="1" i="0" u="sng" strike="noStrike" cap="none" dirty="0">
                  <a:solidFill>
                    <a:schemeClr val="dk1"/>
                  </a:solidFill>
                  <a:latin typeface="Arial"/>
                  <a:ea typeface="Arial"/>
                  <a:cs typeface="Arial"/>
                  <a:sym typeface="Arial"/>
                </a:rPr>
              </a:br>
              <a:endParaRPr sz="1000" b="1" i="0" u="sng" strike="noStrike" cap="none" dirty="0">
                <a:solidFill>
                  <a:schemeClr val="dk1"/>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100"/>
                <a:buFont typeface="Arial"/>
                <a:buNone/>
              </a:pPr>
              <a:r>
                <a:rPr lang="en-US" sz="1200" b="1" i="0" u="none" strike="noStrike" cap="none" dirty="0">
                  <a:solidFill>
                    <a:schemeClr val="dk1"/>
                  </a:solidFill>
                  <a:latin typeface="Arial"/>
                  <a:ea typeface="Arial"/>
                  <a:cs typeface="Arial"/>
                  <a:sym typeface="Arial"/>
                </a:rPr>
                <a:t>Ethical Issues:</a:t>
              </a:r>
              <a:br>
                <a:rPr lang="en-US" sz="1200" b="1" i="0" u="none" strike="noStrike" cap="none" dirty="0">
                  <a:solidFill>
                    <a:srgbClr val="000000"/>
                  </a:solidFill>
                  <a:latin typeface="Arial"/>
                  <a:ea typeface="Arial"/>
                  <a:cs typeface="Arial"/>
                  <a:sym typeface="Arial"/>
                </a:rPr>
              </a:br>
              <a:endParaRPr sz="800" b="1" i="0" u="none" strike="noStrike" cap="none" dirty="0">
                <a:solidFill>
                  <a:schemeClr val="dk1"/>
                </a:solidFill>
                <a:latin typeface="Arial"/>
                <a:ea typeface="Arial"/>
                <a:cs typeface="Arial"/>
                <a:sym typeface="Arial"/>
              </a:endParaRPr>
            </a:p>
            <a:p>
              <a:pPr marL="360363" marR="0" lvl="0" indent="-292100" algn="l" rtl="0">
                <a:lnSpc>
                  <a:spcPct val="107000"/>
                </a:lnSpc>
                <a:spcBef>
                  <a:spcPts val="0"/>
                </a:spcBef>
                <a:spcAft>
                  <a:spcPts val="0"/>
                </a:spcAft>
                <a:buClr>
                  <a:schemeClr val="dk1"/>
                </a:buClr>
                <a:buSzPts val="1100"/>
                <a:buFont typeface="Arial"/>
                <a:buChar char="❖"/>
              </a:pPr>
              <a:r>
                <a:rPr lang="en-US" sz="1200" dirty="0">
                  <a:solidFill>
                    <a:schemeClr val="tx2">
                      <a:lumMod val="10000"/>
                    </a:schemeClr>
                  </a:solidFill>
                </a:rPr>
                <a:t>It is important to recognize that so</a:t>
              </a:r>
              <a:r>
                <a:rPr lang="en-US" sz="1200" b="0" i="0" u="none" strike="noStrike" cap="none" dirty="0">
                  <a:solidFill>
                    <a:schemeClr val="tx2">
                      <a:lumMod val="10000"/>
                    </a:schemeClr>
                  </a:solidFill>
                  <a:latin typeface="Arial"/>
                  <a:ea typeface="Arial"/>
                  <a:cs typeface="Arial"/>
                  <a:sym typeface="Arial"/>
                </a:rPr>
                <a:t>me HTRPs may not want to be reached by health programs (e.g., isolated tribes, parents not wanting their non-infected children to be MDA recipients, etc.). </a:t>
              </a:r>
              <a:r>
                <a:rPr lang="en-US" sz="1200" dirty="0">
                  <a:solidFill>
                    <a:schemeClr val="tx2">
                      <a:lumMod val="10000"/>
                    </a:schemeClr>
                  </a:solidFill>
                </a:rPr>
                <a:t>A</a:t>
              </a:r>
              <a:r>
                <a:rPr lang="en-US" sz="1200" b="0" i="0" u="none" strike="noStrike" cap="none" dirty="0">
                  <a:solidFill>
                    <a:schemeClr val="tx2">
                      <a:lumMod val="10000"/>
                    </a:schemeClr>
                  </a:solidFill>
                  <a:latin typeface="Arial"/>
                  <a:ea typeface="Arial"/>
                  <a:cs typeface="Arial"/>
                  <a:sym typeface="Arial"/>
                </a:rPr>
                <a:t>lternative </a:t>
              </a:r>
              <a:r>
                <a:rPr lang="en-US" sz="1200" dirty="0">
                  <a:solidFill>
                    <a:schemeClr val="tx2">
                      <a:lumMod val="10000"/>
                    </a:schemeClr>
                  </a:solidFill>
                </a:rPr>
                <a:t>approache</a:t>
              </a:r>
              <a:r>
                <a:rPr lang="en-US" sz="1200" b="0" i="0" u="none" strike="noStrike" cap="none" dirty="0">
                  <a:solidFill>
                    <a:schemeClr val="tx2">
                      <a:lumMod val="10000"/>
                    </a:schemeClr>
                  </a:solidFill>
                  <a:latin typeface="Arial"/>
                  <a:ea typeface="Arial"/>
                  <a:cs typeface="Arial"/>
                  <a:sym typeface="Arial"/>
                </a:rPr>
                <a:t>s may be needed.</a:t>
              </a:r>
              <a:r>
                <a:rPr lang="en-US" sz="1200" i="0" u="none" strike="noStrike" cap="none" baseline="30000" dirty="0">
                  <a:solidFill>
                    <a:schemeClr val="tx2">
                      <a:lumMod val="10000"/>
                    </a:schemeClr>
                  </a:solidFill>
                  <a:latin typeface="Arial"/>
                  <a:ea typeface="Arial"/>
                  <a:cs typeface="Arial"/>
                  <a:sym typeface="Arial"/>
                </a:rPr>
                <a:t>8,31</a:t>
              </a:r>
              <a:endParaRPr sz="1200" i="0" u="none" strike="noStrike" cap="none" baseline="30000" dirty="0">
                <a:solidFill>
                  <a:schemeClr val="tx2">
                    <a:lumMod val="10000"/>
                  </a:schemeClr>
                </a:solidFill>
                <a:latin typeface="Arial"/>
                <a:ea typeface="Arial"/>
                <a:cs typeface="Arial"/>
                <a:sym typeface="Arial"/>
              </a:endParaRPr>
            </a:p>
            <a:p>
              <a:pPr marL="914400" marR="0" lvl="0" indent="0" algn="l" rtl="0">
                <a:lnSpc>
                  <a:spcPct val="107000"/>
                </a:lnSpc>
                <a:spcBef>
                  <a:spcPts val="0"/>
                </a:spcBef>
                <a:spcAft>
                  <a:spcPts val="0"/>
                </a:spcAft>
                <a:buClr>
                  <a:srgbClr val="000000"/>
                </a:buClr>
                <a:buSzPts val="1100"/>
                <a:buFont typeface="Arial"/>
                <a:buNone/>
              </a:pPr>
              <a:endParaRPr sz="800" b="0" i="0" u="none" strike="noStrike" cap="none" dirty="0">
                <a:solidFill>
                  <a:schemeClr val="tx2">
                    <a:lumMod val="10000"/>
                  </a:schemeClr>
                </a:solidFill>
                <a:latin typeface="Arial"/>
                <a:ea typeface="Arial"/>
                <a:cs typeface="Arial"/>
                <a:sym typeface="Arial"/>
              </a:endParaRPr>
            </a:p>
            <a:p>
              <a:pPr marL="360363" marR="0" lvl="0" indent="-292100" algn="l" rtl="0">
                <a:lnSpc>
                  <a:spcPct val="107000"/>
                </a:lnSpc>
                <a:spcBef>
                  <a:spcPts val="0"/>
                </a:spcBef>
                <a:spcAft>
                  <a:spcPts val="0"/>
                </a:spcAft>
                <a:buClr>
                  <a:schemeClr val="dk1"/>
                </a:buClr>
                <a:buSzPts val="1100"/>
                <a:buFont typeface="Arial"/>
                <a:buChar char="❖"/>
              </a:pPr>
              <a:r>
                <a:rPr lang="en-US" sz="1200" b="0" i="0" u="none" strike="noStrike" cap="none" dirty="0">
                  <a:solidFill>
                    <a:schemeClr val="tx2">
                      <a:lumMod val="10000"/>
                    </a:schemeClr>
                  </a:solidFill>
                  <a:latin typeface="Arial"/>
                  <a:ea typeface="Arial"/>
                  <a:cs typeface="Arial"/>
                  <a:sym typeface="Arial"/>
                </a:rPr>
                <a:t>Emphasis of MDA in HTR areas over other essential and life-saving medications can exacerbate feelings of marginalization in some communities, as their most pressing health needs are not being met.</a:t>
              </a:r>
              <a:endParaRPr sz="1200" b="0" i="0" u="none" strike="noStrike" cap="none" dirty="0">
                <a:solidFill>
                  <a:schemeClr val="tx2">
                    <a:lumMod val="10000"/>
                  </a:schemeClr>
                </a:solidFill>
                <a:latin typeface="Arial"/>
                <a:ea typeface="Arial"/>
                <a:cs typeface="Arial"/>
                <a:sym typeface="Arial"/>
              </a:endParaRPr>
            </a:p>
            <a:p>
              <a:pPr marL="800100" marR="0" lvl="1" indent="-292100" algn="l" rtl="0">
                <a:lnSpc>
                  <a:spcPct val="107000"/>
                </a:lnSpc>
                <a:spcBef>
                  <a:spcPts val="0"/>
                </a:spcBef>
                <a:spcAft>
                  <a:spcPts val="0"/>
                </a:spcAft>
                <a:buClr>
                  <a:schemeClr val="dk1"/>
                </a:buClr>
                <a:buSzPts val="1100"/>
                <a:buFont typeface="Wingdings" panose="05000000000000000000" pitchFamily="2" charset="2"/>
                <a:buChar char="Ø"/>
              </a:pPr>
              <a:r>
                <a:rPr lang="en-US" sz="1200" b="0" i="0" u="none" strike="noStrike" cap="none" dirty="0">
                  <a:solidFill>
                    <a:schemeClr val="tx2">
                      <a:lumMod val="10000"/>
                    </a:schemeClr>
                  </a:solidFill>
                  <a:latin typeface="Arial"/>
                  <a:ea typeface="Arial"/>
                  <a:cs typeface="Arial"/>
                  <a:sym typeface="Arial"/>
                </a:rPr>
                <a:t>However, this may present opportunities for further integration of care (e.g., integrating supply chains and/or essential care with MDA campaigns).</a:t>
              </a:r>
              <a:endParaRPr sz="1200" b="0" i="0" u="none" strike="noStrike" cap="none" dirty="0">
                <a:solidFill>
                  <a:schemeClr val="tx2">
                    <a:lumMod val="10000"/>
                  </a:schemeClr>
                </a:solidFill>
                <a:latin typeface="Arial"/>
                <a:ea typeface="Arial"/>
                <a:cs typeface="Arial"/>
                <a:sym typeface="Arial"/>
              </a:endParaRPr>
            </a:p>
            <a:p>
              <a:pPr marL="914400" marR="0" lvl="0" indent="0" algn="l" rtl="0">
                <a:lnSpc>
                  <a:spcPct val="107000"/>
                </a:lnSpc>
                <a:spcBef>
                  <a:spcPts val="0"/>
                </a:spcBef>
                <a:spcAft>
                  <a:spcPts val="0"/>
                </a:spcAft>
                <a:buClr>
                  <a:srgbClr val="000000"/>
                </a:buClr>
                <a:buSzPts val="1100"/>
                <a:buFont typeface="Arial"/>
                <a:buNone/>
              </a:pPr>
              <a:endParaRPr sz="1100" b="0" i="0" u="none" strike="noStrike" cap="none" dirty="0">
                <a:solidFill>
                  <a:srgbClr val="002653"/>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100"/>
                <a:buFont typeface="Arial"/>
                <a:buNone/>
              </a:pPr>
              <a:endParaRPr sz="1100" b="0" i="0" u="none" strike="noStrike" cap="none" dirty="0">
                <a:solidFill>
                  <a:srgbClr val="002653"/>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100"/>
                <a:buFont typeface="Arial"/>
                <a:buNone/>
              </a:pPr>
              <a:endParaRPr sz="1100" b="0" i="0" u="none" strike="noStrike" cap="none" dirty="0">
                <a:solidFill>
                  <a:srgbClr val="002653"/>
                </a:solidFill>
                <a:latin typeface="Arial"/>
                <a:ea typeface="Arial"/>
                <a:cs typeface="Arial"/>
                <a:sym typeface="Arial"/>
              </a:endParaRPr>
            </a:p>
            <a:p>
              <a:pPr marL="0" marR="0" lvl="0" indent="0" algn="l" rtl="0">
                <a:lnSpc>
                  <a:spcPct val="107000"/>
                </a:lnSpc>
                <a:spcBef>
                  <a:spcPts val="300"/>
                </a:spcBef>
                <a:spcAft>
                  <a:spcPts val="0"/>
                </a:spcAft>
                <a:buClr>
                  <a:srgbClr val="000000"/>
                </a:buClr>
                <a:buSzPts val="1050"/>
                <a:buFont typeface="Arial"/>
                <a:buNone/>
              </a:pPr>
              <a:endParaRPr sz="1050" b="1" i="0" u="none" strike="noStrike" cap="none" dirty="0">
                <a:solidFill>
                  <a:srgbClr val="171616"/>
                </a:solidFill>
                <a:latin typeface="Arial"/>
                <a:ea typeface="Arial"/>
                <a:cs typeface="Arial"/>
                <a:sym typeface="Arial"/>
              </a:endParaRPr>
            </a:p>
            <a:p>
              <a:pPr marL="0" marR="0" lvl="0" indent="0" algn="r" rtl="0">
                <a:lnSpc>
                  <a:spcPct val="107000"/>
                </a:lnSpc>
                <a:spcBef>
                  <a:spcPts val="300"/>
                </a:spcBef>
                <a:spcAft>
                  <a:spcPts val="0"/>
                </a:spcAft>
                <a:buClr>
                  <a:srgbClr val="000000"/>
                </a:buClr>
                <a:buSzPts val="1100"/>
                <a:buFont typeface="Arial"/>
                <a:buNone/>
              </a:pPr>
              <a:endParaRPr sz="1100" b="1" i="0" u="none" strike="noStrike" cap="none" dirty="0">
                <a:solidFill>
                  <a:srgbClr val="002653"/>
                </a:solidFill>
                <a:latin typeface="Arial"/>
                <a:ea typeface="Arial"/>
                <a:cs typeface="Arial"/>
                <a:sym typeface="Arial"/>
              </a:endParaRPr>
            </a:p>
            <a:p>
              <a:pPr marL="0" marR="0" lvl="0" indent="0" algn="l" rtl="0">
                <a:lnSpc>
                  <a:spcPct val="107000"/>
                </a:lnSpc>
                <a:spcBef>
                  <a:spcPts val="300"/>
                </a:spcBef>
                <a:spcAft>
                  <a:spcPts val="0"/>
                </a:spcAft>
                <a:buClr>
                  <a:srgbClr val="000000"/>
                </a:buClr>
                <a:buSzPts val="1100"/>
                <a:buFont typeface="Arial"/>
                <a:buNone/>
              </a:pPr>
              <a:endParaRPr sz="1100" b="0" i="0" u="none" strike="noStrike" cap="none" dirty="0">
                <a:solidFill>
                  <a:srgbClr val="002653"/>
                </a:solidFill>
                <a:latin typeface="Arial"/>
                <a:ea typeface="Arial"/>
                <a:cs typeface="Arial"/>
                <a:sym typeface="Arial"/>
              </a:endParaRPr>
            </a:p>
          </p:txBody>
        </p:sp>
        <p:pic>
          <p:nvPicPr>
            <p:cNvPr id="26" name="Google Shape;295;p1" descr="Handshake with solid fill">
              <a:extLst>
                <a:ext uri="{FF2B5EF4-FFF2-40B4-BE49-F238E27FC236}">
                  <a16:creationId xmlns:a16="http://schemas.microsoft.com/office/drawing/2014/main" id="{E6F6BCCA-FCE6-034E-7A46-9837540C5E22}"/>
                </a:ext>
              </a:extLst>
            </p:cNvPr>
            <p:cNvPicPr preferRelativeResize="0"/>
            <p:nvPr/>
          </p:nvPicPr>
          <p:blipFill rotWithShape="1">
            <a:blip r:embed="rId4">
              <a:alphaModFix/>
            </a:blip>
            <a:srcRect/>
            <a:stretch/>
          </p:blipFill>
          <p:spPr>
            <a:xfrm>
              <a:off x="1503770" y="9089976"/>
              <a:ext cx="794984" cy="864000"/>
            </a:xfrm>
            <a:prstGeom prst="rect">
              <a:avLst/>
            </a:prstGeom>
            <a:noFill/>
            <a:ln>
              <a:noFill/>
            </a:ln>
          </p:spPr>
        </p:pic>
      </p:grpSp>
      <p:sp>
        <p:nvSpPr>
          <p:cNvPr id="3" name="TextBox 2">
            <a:extLst>
              <a:ext uri="{FF2B5EF4-FFF2-40B4-BE49-F238E27FC236}">
                <a16:creationId xmlns:a16="http://schemas.microsoft.com/office/drawing/2014/main" id="{508BC460-B25B-2C0A-DEBE-262AD9E40EEC}"/>
              </a:ext>
            </a:extLst>
          </p:cNvPr>
          <p:cNvSpPr txBox="1"/>
          <p:nvPr/>
        </p:nvSpPr>
        <p:spPr>
          <a:xfrm>
            <a:off x="849054" y="2934224"/>
            <a:ext cx="2940127" cy="461665"/>
          </a:xfrm>
          <a:prstGeom prst="rect">
            <a:avLst/>
          </a:prstGeom>
          <a:solidFill>
            <a:schemeClr val="bg1"/>
          </a:solidFill>
          <a:ln w="28575">
            <a:noFill/>
          </a:ln>
        </p:spPr>
        <p:txBody>
          <a:bodyPr wrap="square" rtlCol="0">
            <a:spAutoFit/>
          </a:bodyPr>
          <a:lstStyle/>
          <a:p>
            <a:pPr algn="ctr"/>
            <a:r>
              <a:rPr lang="en-GB" sz="1200" b="1" dirty="0">
                <a:solidFill>
                  <a:schemeClr val="accent2"/>
                </a:solidFill>
              </a:rPr>
              <a:t>Novel Strategies may have a Role in Reaching HTRPs</a:t>
            </a:r>
          </a:p>
        </p:txBody>
      </p:sp>
      <p:grpSp>
        <p:nvGrpSpPr>
          <p:cNvPr id="30" name="Group 29">
            <a:extLst>
              <a:ext uri="{FF2B5EF4-FFF2-40B4-BE49-F238E27FC236}">
                <a16:creationId xmlns:a16="http://schemas.microsoft.com/office/drawing/2014/main" id="{2073FC4D-E8E2-F31A-9481-D671809CEC62}"/>
              </a:ext>
            </a:extLst>
          </p:cNvPr>
          <p:cNvGrpSpPr/>
          <p:nvPr/>
        </p:nvGrpSpPr>
        <p:grpSpPr>
          <a:xfrm>
            <a:off x="133289" y="2837785"/>
            <a:ext cx="617664" cy="630000"/>
            <a:chOff x="325693" y="2945219"/>
            <a:chExt cx="617664" cy="630000"/>
          </a:xfrm>
        </p:grpSpPr>
        <p:sp>
          <p:nvSpPr>
            <p:cNvPr id="27" name="Oval 26">
              <a:extLst>
                <a:ext uri="{FF2B5EF4-FFF2-40B4-BE49-F238E27FC236}">
                  <a16:creationId xmlns:a16="http://schemas.microsoft.com/office/drawing/2014/main" id="{93A0CB1C-DDB2-74A7-688E-5E5EAFE4D5E3}"/>
                </a:ext>
              </a:extLst>
            </p:cNvPr>
            <p:cNvSpPr/>
            <p:nvPr/>
          </p:nvSpPr>
          <p:spPr>
            <a:xfrm>
              <a:off x="325693" y="2945219"/>
              <a:ext cx="617664" cy="63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Lightbulb and gear">
              <a:extLst>
                <a:ext uri="{FF2B5EF4-FFF2-40B4-BE49-F238E27FC236}">
                  <a16:creationId xmlns:a16="http://schemas.microsoft.com/office/drawing/2014/main" id="{484EF432-10FC-C438-4936-DB50D9D983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4833" y="3007186"/>
              <a:ext cx="468000" cy="468000"/>
            </a:xfrm>
            <a:prstGeom prst="rect">
              <a:avLst/>
            </a:prstGeom>
          </p:spPr>
        </p:pic>
      </p:grpSp>
      <p:grpSp>
        <p:nvGrpSpPr>
          <p:cNvPr id="31" name="Group 30">
            <a:extLst>
              <a:ext uri="{FF2B5EF4-FFF2-40B4-BE49-F238E27FC236}">
                <a16:creationId xmlns:a16="http://schemas.microsoft.com/office/drawing/2014/main" id="{318AC607-B065-E298-BCBF-39DF2DF54644}"/>
              </a:ext>
            </a:extLst>
          </p:cNvPr>
          <p:cNvGrpSpPr/>
          <p:nvPr/>
        </p:nvGrpSpPr>
        <p:grpSpPr>
          <a:xfrm>
            <a:off x="105979" y="3686779"/>
            <a:ext cx="617664" cy="630000"/>
            <a:chOff x="4295555" y="2840320"/>
            <a:chExt cx="617664" cy="630000"/>
          </a:xfrm>
        </p:grpSpPr>
        <p:sp>
          <p:nvSpPr>
            <p:cNvPr id="28" name="Oval 27">
              <a:extLst>
                <a:ext uri="{FF2B5EF4-FFF2-40B4-BE49-F238E27FC236}">
                  <a16:creationId xmlns:a16="http://schemas.microsoft.com/office/drawing/2014/main" id="{53BBF5A4-3797-5C02-2695-E3C1E99C847F}"/>
                </a:ext>
              </a:extLst>
            </p:cNvPr>
            <p:cNvSpPr/>
            <p:nvPr/>
          </p:nvSpPr>
          <p:spPr>
            <a:xfrm>
              <a:off x="4295555" y="2840320"/>
              <a:ext cx="617664" cy="630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Thumbs up sign">
              <a:extLst>
                <a:ext uri="{FF2B5EF4-FFF2-40B4-BE49-F238E27FC236}">
                  <a16:creationId xmlns:a16="http://schemas.microsoft.com/office/drawing/2014/main" id="{79D7ADE8-4F07-114A-DDA1-F26A17C318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70387" y="2903496"/>
              <a:ext cx="468000" cy="468000"/>
            </a:xfrm>
            <a:prstGeom prst="rect">
              <a:avLst/>
            </a:prstGeom>
          </p:spPr>
        </p:pic>
      </p:grpSp>
      <p:sp>
        <p:nvSpPr>
          <p:cNvPr id="29" name="TextBox 28">
            <a:extLst>
              <a:ext uri="{FF2B5EF4-FFF2-40B4-BE49-F238E27FC236}">
                <a16:creationId xmlns:a16="http://schemas.microsoft.com/office/drawing/2014/main" id="{0BC30361-284E-657C-63C5-225E0ED6128E}"/>
              </a:ext>
            </a:extLst>
          </p:cNvPr>
          <p:cNvSpPr txBox="1"/>
          <p:nvPr/>
        </p:nvSpPr>
        <p:spPr>
          <a:xfrm>
            <a:off x="849055" y="3610938"/>
            <a:ext cx="2940127" cy="830997"/>
          </a:xfrm>
          <a:prstGeom prst="rect">
            <a:avLst/>
          </a:prstGeom>
          <a:solidFill>
            <a:schemeClr val="bg2"/>
          </a:solidFill>
          <a:ln w="28575">
            <a:noFill/>
          </a:ln>
        </p:spPr>
        <p:txBody>
          <a:bodyPr wrap="square" rtlCol="0">
            <a:spAutoFit/>
          </a:bodyPr>
          <a:lstStyle/>
          <a:p>
            <a:pPr algn="ctr"/>
            <a:r>
              <a:rPr lang="en-GB" sz="1200" b="1" dirty="0">
                <a:solidFill>
                  <a:schemeClr val="bg1"/>
                </a:solidFill>
              </a:rPr>
              <a:t>BUT Established Strategies are currently more Robust, Scale-able, and Sustainable if Tailored to population needs</a:t>
            </a:r>
          </a:p>
        </p:txBody>
      </p:sp>
    </p:spTree>
    <p:extLst>
      <p:ext uri="{BB962C8B-B14F-4D97-AF65-F5344CB8AC3E}">
        <p14:creationId xmlns:p14="http://schemas.microsoft.com/office/powerpoint/2010/main" val="239968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1" name="Google Shape;301;g2573b8cd3f2_1_2"/>
          <p:cNvCxnSpPr>
            <a:endCxn id="302" idx="1"/>
          </p:cNvCxnSpPr>
          <p:nvPr/>
        </p:nvCxnSpPr>
        <p:spPr>
          <a:xfrm rot="10800000" flipH="1">
            <a:off x="179937" y="270823"/>
            <a:ext cx="2904900" cy="13500"/>
          </a:xfrm>
          <a:prstGeom prst="straightConnector1">
            <a:avLst/>
          </a:prstGeom>
          <a:noFill/>
          <a:ln w="12700" cap="flat" cmpd="sng">
            <a:solidFill>
              <a:schemeClr val="dk1"/>
            </a:solidFill>
            <a:prstDash val="solid"/>
            <a:miter lim="800000"/>
            <a:headEnd type="none" w="sm" len="sm"/>
            <a:tailEnd type="none" w="sm" len="sm"/>
          </a:ln>
        </p:spPr>
      </p:cxnSp>
      <p:cxnSp>
        <p:nvCxnSpPr>
          <p:cNvPr id="303" name="Google Shape;303;g2573b8cd3f2_1_2"/>
          <p:cNvCxnSpPr>
            <a:stCxn id="302" idx="3"/>
          </p:cNvCxnSpPr>
          <p:nvPr/>
        </p:nvCxnSpPr>
        <p:spPr>
          <a:xfrm>
            <a:off x="4687737" y="270823"/>
            <a:ext cx="2898300" cy="0"/>
          </a:xfrm>
          <a:prstGeom prst="straightConnector1">
            <a:avLst/>
          </a:prstGeom>
          <a:noFill/>
          <a:ln w="12700" cap="flat" cmpd="sng">
            <a:solidFill>
              <a:schemeClr val="dk1"/>
            </a:solidFill>
            <a:prstDash val="solid"/>
            <a:miter lim="800000"/>
            <a:headEnd type="none" w="sm" len="sm"/>
            <a:tailEnd type="none" w="sm" len="sm"/>
          </a:ln>
        </p:spPr>
      </p:cxnSp>
      <p:sp>
        <p:nvSpPr>
          <p:cNvPr id="302" name="Google Shape;302;g2573b8cd3f2_1_2"/>
          <p:cNvSpPr txBox="1"/>
          <p:nvPr/>
        </p:nvSpPr>
        <p:spPr>
          <a:xfrm>
            <a:off x="3084837" y="95923"/>
            <a:ext cx="1602900" cy="349800"/>
          </a:xfrm>
          <a:prstGeom prst="rect">
            <a:avLst/>
          </a:prstGeom>
          <a:noFill/>
          <a:ln>
            <a:noFill/>
          </a:ln>
        </p:spPr>
        <p:txBody>
          <a:bodyPr spcFirstLastPara="1" wrap="square" lIns="102600" tIns="51275" rIns="102600" bIns="512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2653"/>
                </a:solidFill>
                <a:latin typeface="Arial" panose="020B0604020202020204" pitchFamily="34" charset="0"/>
                <a:cs typeface="Arial" panose="020B0604020202020204" pitchFamily="34" charset="0"/>
                <a:sym typeface="Arial"/>
              </a:rPr>
              <a:t>APPENDICES</a:t>
            </a:r>
            <a:endParaRPr sz="16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304" name="Google Shape;304;g2573b8cd3f2_1_2"/>
          <p:cNvSpPr/>
          <p:nvPr/>
        </p:nvSpPr>
        <p:spPr>
          <a:xfrm>
            <a:off x="3252792" y="9329449"/>
            <a:ext cx="1288200" cy="4575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2600" tIns="51275" rIns="102600" bIns="512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Arial" panose="020B0604020202020204" pitchFamily="34" charset="0"/>
              <a:ea typeface="Quattrocento Sans"/>
              <a:cs typeface="Arial" panose="020B0604020202020204" pitchFamily="34" charset="0"/>
              <a:sym typeface="Quattrocento Sans"/>
            </a:endParaRPr>
          </a:p>
        </p:txBody>
      </p:sp>
      <p:cxnSp>
        <p:nvCxnSpPr>
          <p:cNvPr id="305" name="Google Shape;305;g2573b8cd3f2_1_2"/>
          <p:cNvCxnSpPr/>
          <p:nvPr/>
        </p:nvCxnSpPr>
        <p:spPr>
          <a:xfrm>
            <a:off x="204504" y="9558077"/>
            <a:ext cx="7405800" cy="0"/>
          </a:xfrm>
          <a:prstGeom prst="straightConnector1">
            <a:avLst/>
          </a:prstGeom>
          <a:noFill/>
          <a:ln>
            <a:noFill/>
          </a:ln>
        </p:spPr>
      </p:cxnSp>
      <p:cxnSp>
        <p:nvCxnSpPr>
          <p:cNvPr id="306" name="Google Shape;306;g2573b8cd3f2_1_2"/>
          <p:cNvCxnSpPr/>
          <p:nvPr/>
        </p:nvCxnSpPr>
        <p:spPr>
          <a:xfrm>
            <a:off x="183216" y="9811628"/>
            <a:ext cx="7405800" cy="0"/>
          </a:xfrm>
          <a:prstGeom prst="straightConnector1">
            <a:avLst/>
          </a:prstGeom>
          <a:noFill/>
          <a:ln w="9525" cap="flat" cmpd="sng">
            <a:solidFill>
              <a:srgbClr val="DEDEDE"/>
            </a:solidFill>
            <a:prstDash val="solid"/>
            <a:miter lim="800000"/>
            <a:headEnd type="none" w="sm" len="sm"/>
            <a:tailEnd type="none" w="sm" len="sm"/>
          </a:ln>
        </p:spPr>
      </p:cxnSp>
      <p:pic>
        <p:nvPicPr>
          <p:cNvPr id="307" name="Google Shape;307;g2573b8cd3f2_1_2"/>
          <p:cNvPicPr preferRelativeResize="0"/>
          <p:nvPr/>
        </p:nvPicPr>
        <p:blipFill rotWithShape="1">
          <a:blip r:embed="rId3">
            <a:alphaModFix/>
          </a:blip>
          <a:srcRect t="31397" b="34968"/>
          <a:stretch/>
        </p:blipFill>
        <p:spPr>
          <a:xfrm>
            <a:off x="2832089" y="9689847"/>
            <a:ext cx="2016258" cy="287705"/>
          </a:xfrm>
          <a:prstGeom prst="rect">
            <a:avLst/>
          </a:prstGeom>
          <a:noFill/>
          <a:ln>
            <a:noFill/>
          </a:ln>
        </p:spPr>
      </p:pic>
      <p:sp>
        <p:nvSpPr>
          <p:cNvPr id="308" name="Google Shape;308;g2573b8cd3f2_1_2"/>
          <p:cNvSpPr/>
          <p:nvPr/>
        </p:nvSpPr>
        <p:spPr>
          <a:xfrm>
            <a:off x="70265" y="5046674"/>
            <a:ext cx="7631700" cy="262500"/>
          </a:xfrm>
          <a:prstGeom prst="rect">
            <a:avLst/>
          </a:prstGeom>
          <a:solidFill>
            <a:schemeClr val="dk1"/>
          </a:solidFill>
          <a:ln>
            <a:noFill/>
          </a:ln>
        </p:spPr>
        <p:txBody>
          <a:bodyPr spcFirstLastPara="1" wrap="square" lIns="102600" tIns="51275" rIns="102600" bIns="51275" anchor="ctr" anchorCtr="0">
            <a:noAutofit/>
          </a:bodyPr>
          <a:lstStyle/>
          <a:p>
            <a:pPr marL="50800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Arial" panose="020B0604020202020204" pitchFamily="34" charset="0"/>
                <a:cs typeface="Arial" panose="020B0604020202020204" pitchFamily="34" charset="0"/>
                <a:sym typeface="Arial"/>
              </a:rPr>
              <a:t>BROAD SEARCH STRINGS</a:t>
            </a:r>
            <a:endParaRPr sz="1600" b="1" i="0" u="none" strike="noStrike" cap="none" dirty="0">
              <a:solidFill>
                <a:srgbClr val="000000"/>
              </a:solidFill>
              <a:latin typeface="Arial" panose="020B0604020202020204" pitchFamily="34" charset="0"/>
              <a:cs typeface="Arial" panose="020B0604020202020204" pitchFamily="34" charset="0"/>
              <a:sym typeface="Arial"/>
            </a:endParaRPr>
          </a:p>
        </p:txBody>
      </p:sp>
      <p:graphicFrame>
        <p:nvGraphicFramePr>
          <p:cNvPr id="309" name="Google Shape;309;g2573b8cd3f2_1_2"/>
          <p:cNvGraphicFramePr/>
          <p:nvPr>
            <p:extLst>
              <p:ext uri="{D42A27DB-BD31-4B8C-83A1-F6EECF244321}">
                <p14:modId xmlns:p14="http://schemas.microsoft.com/office/powerpoint/2010/main" val="3896656754"/>
              </p:ext>
            </p:extLst>
          </p:nvPr>
        </p:nvGraphicFramePr>
        <p:xfrm>
          <a:off x="76345" y="5490677"/>
          <a:ext cx="7635600" cy="3896036"/>
        </p:xfrm>
        <a:graphic>
          <a:graphicData uri="http://schemas.openxmlformats.org/drawingml/2006/table">
            <a:tbl>
              <a:tblPr>
                <a:noFill/>
                <a:tableStyleId>{6D924D39-8124-4154-A0F0-2B94BC2125DE}</a:tableStyleId>
              </a:tblPr>
              <a:tblGrid>
                <a:gridCol w="6742853">
                  <a:extLst>
                    <a:ext uri="{9D8B030D-6E8A-4147-A177-3AD203B41FA5}">
                      <a16:colId xmlns:a16="http://schemas.microsoft.com/office/drawing/2014/main" val="20000"/>
                    </a:ext>
                  </a:extLst>
                </a:gridCol>
                <a:gridCol w="892747">
                  <a:extLst>
                    <a:ext uri="{9D8B030D-6E8A-4147-A177-3AD203B41FA5}">
                      <a16:colId xmlns:a16="http://schemas.microsoft.com/office/drawing/2014/main" val="20001"/>
                    </a:ext>
                  </a:extLst>
                </a:gridCol>
              </a:tblGrid>
              <a:tr h="439476">
                <a:tc>
                  <a:txBody>
                    <a:bodyPr/>
                    <a:lstStyle/>
                    <a:p>
                      <a:pPr marL="0" marR="0" lvl="0" indent="0" algn="ctr" rtl="0">
                        <a:lnSpc>
                          <a:spcPct val="100000"/>
                        </a:lnSpc>
                        <a:spcBef>
                          <a:spcPts val="0"/>
                        </a:spcBef>
                        <a:spcAft>
                          <a:spcPts val="0"/>
                        </a:spcAft>
                        <a:buClr>
                          <a:srgbClr val="000000"/>
                        </a:buClr>
                        <a:buSzPts val="1600"/>
                        <a:buFont typeface="Arial"/>
                        <a:buNone/>
                      </a:pPr>
                      <a:r>
                        <a:rPr lang="en-US" sz="1400" b="1" u="none" strike="noStrike" cap="none" dirty="0">
                          <a:solidFill>
                            <a:schemeClr val="bg1"/>
                          </a:solidFill>
                          <a:latin typeface="Arial" panose="020B0604020202020204" pitchFamily="34" charset="0"/>
                          <a:ea typeface="Arial"/>
                          <a:cs typeface="Arial" panose="020B0604020202020204" pitchFamily="34" charset="0"/>
                          <a:sym typeface="Arial"/>
                        </a:rPr>
                        <a:t>Search String</a:t>
                      </a:r>
                      <a:endParaRPr sz="1400" b="1" u="none" strike="noStrike" cap="none" dirty="0">
                        <a:solidFill>
                          <a:schemeClr val="bg1"/>
                        </a:solidFill>
                        <a:latin typeface="Arial" panose="020B0604020202020204" pitchFamily="34" charset="0"/>
                        <a:ea typeface="Arial"/>
                        <a:cs typeface="Arial" panose="020B0604020202020204" pitchFamily="34" charset="0"/>
                        <a:sym typeface="Arial"/>
                      </a:endParaRPr>
                    </a:p>
                  </a:txBody>
                  <a:tcPr marL="33875" marR="33875" marT="33875" marB="338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76BB"/>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400" b="1" u="none" strike="noStrike" cap="none" dirty="0">
                          <a:solidFill>
                            <a:schemeClr val="bg1"/>
                          </a:solidFill>
                          <a:latin typeface="Arial" panose="020B0604020202020204" pitchFamily="34" charset="0"/>
                          <a:ea typeface="Arial"/>
                          <a:cs typeface="Arial" panose="020B0604020202020204" pitchFamily="34" charset="0"/>
                          <a:sym typeface="Arial"/>
                        </a:rPr>
                        <a:t>Results</a:t>
                      </a:r>
                      <a:endParaRPr sz="1400" b="1" u="none" strike="noStrike" cap="none" dirty="0">
                        <a:solidFill>
                          <a:schemeClr val="bg1"/>
                        </a:solidFill>
                        <a:latin typeface="Arial" panose="020B0604020202020204" pitchFamily="34" charset="0"/>
                        <a:ea typeface="Arial"/>
                        <a:cs typeface="Arial" panose="020B0604020202020204" pitchFamily="34" charset="0"/>
                        <a:sym typeface="Arial"/>
                      </a:endParaRPr>
                    </a:p>
                  </a:txBody>
                  <a:tcPr marL="33875" marR="33875" marT="33875" marB="33875" anchor="ctr">
                    <a:lnL w="12700" cap="flat" cmpd="sng" algn="ctr">
                      <a:solidFill>
                        <a:schemeClr val="tx1"/>
                      </a:solidFill>
                      <a:prstDash val="solid"/>
                      <a:round/>
                      <a:headEnd type="none" w="med" len="med"/>
                      <a:tailEnd type="none" w="med" len="med"/>
                    </a:lnL>
                    <a:solidFill>
                      <a:srgbClr val="848484"/>
                    </a:solidFill>
                  </a:tcPr>
                </a:tc>
                <a:extLst>
                  <a:ext uri="{0D108BD9-81ED-4DB2-BD59-A6C34878D82A}">
                    <a16:rowId xmlns:a16="http://schemas.microsoft.com/office/drawing/2014/main" val="10000"/>
                  </a:ext>
                </a:extLst>
              </a:tr>
              <a:tr h="154182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dirty="0">
                          <a:latin typeface="Arial" panose="020B0604020202020204" pitchFamily="34" charset="0"/>
                          <a:cs typeface="Arial" panose="020B0604020202020204" pitchFamily="34" charset="0"/>
                        </a:rPr>
                        <a:t>NTD specific results</a:t>
                      </a:r>
                      <a:endParaRPr sz="1200" b="1"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latin typeface="Arial" panose="020B0604020202020204" pitchFamily="34" charset="0"/>
                          <a:ea typeface="Calibri"/>
                          <a:cs typeface="Arial" panose="020B0604020202020204" pitchFamily="34" charset="0"/>
                          <a:sym typeface="Calibri"/>
                        </a:rPr>
                        <a:t>(“neglected diseases”[</a:t>
                      </a:r>
                      <a:r>
                        <a:rPr lang="en-US" sz="1200" b="0" i="0" u="none" strike="noStrike" cap="none" dirty="0" err="1">
                          <a:latin typeface="Arial" panose="020B0604020202020204" pitchFamily="34" charset="0"/>
                          <a:ea typeface="Calibri"/>
                          <a:cs typeface="Arial" panose="020B0604020202020204" pitchFamily="34" charset="0"/>
                          <a:sym typeface="Calibri"/>
                        </a:rPr>
                        <a:t>MeSH</a:t>
                      </a:r>
                      <a:r>
                        <a:rPr lang="en-US" sz="1200" b="0" i="0" u="none" strike="noStrike" cap="none" dirty="0">
                          <a:latin typeface="Arial" panose="020B0604020202020204" pitchFamily="34" charset="0"/>
                          <a:ea typeface="Calibri"/>
                          <a:cs typeface="Arial" panose="020B0604020202020204" pitchFamily="34" charset="0"/>
                          <a:sym typeface="Calibri"/>
                        </a:rPr>
                        <a:t>] OR “neglected disease*” or “neglected tropical disease*” OR “NTD*” OR “helminthiasis”[</a:t>
                      </a:r>
                      <a:r>
                        <a:rPr lang="en-US" sz="1200" b="0" i="0" u="none" strike="noStrike" cap="none" dirty="0" err="1">
                          <a:latin typeface="Arial" panose="020B0604020202020204" pitchFamily="34" charset="0"/>
                          <a:ea typeface="Calibri"/>
                          <a:cs typeface="Arial" panose="020B0604020202020204" pitchFamily="34" charset="0"/>
                          <a:sym typeface="Calibri"/>
                        </a:rPr>
                        <a:t>MeSH</a:t>
                      </a:r>
                      <a:r>
                        <a:rPr lang="en-US" sz="1200" b="0" i="0" u="none" strike="noStrike" cap="none" dirty="0">
                          <a:latin typeface="Arial" panose="020B0604020202020204" pitchFamily="34" charset="0"/>
                          <a:ea typeface="Calibri"/>
                          <a:cs typeface="Arial" panose="020B0604020202020204" pitchFamily="34" charset="0"/>
                          <a:sym typeface="Calibri"/>
                        </a:rPr>
                        <a:t>] OR “leprosy”[</a:t>
                      </a:r>
                      <a:r>
                        <a:rPr lang="en-US" sz="1200" b="0" i="0" u="none" strike="noStrike" cap="none" dirty="0" err="1">
                          <a:latin typeface="Arial" panose="020B0604020202020204" pitchFamily="34" charset="0"/>
                          <a:ea typeface="Calibri"/>
                          <a:cs typeface="Arial" panose="020B0604020202020204" pitchFamily="34" charset="0"/>
                          <a:sym typeface="Calibri"/>
                        </a:rPr>
                        <a:t>MeSH</a:t>
                      </a:r>
                      <a:r>
                        <a:rPr lang="en-US" sz="1200" b="0" i="0" u="none" strike="noStrike" cap="none" dirty="0">
                          <a:latin typeface="Arial" panose="020B0604020202020204" pitchFamily="34" charset="0"/>
                          <a:ea typeface="Calibri"/>
                          <a:cs typeface="Arial" panose="020B0604020202020204" pitchFamily="34" charset="0"/>
                          <a:sym typeface="Calibri"/>
                        </a:rPr>
                        <a:t>] OR “lymphatic filariasis”[</a:t>
                      </a:r>
                      <a:r>
                        <a:rPr lang="en-US" sz="1200" b="0" i="0" u="none" strike="noStrike" cap="none" dirty="0" err="1">
                          <a:latin typeface="Arial" panose="020B0604020202020204" pitchFamily="34" charset="0"/>
                          <a:ea typeface="Calibri"/>
                          <a:cs typeface="Arial" panose="020B0604020202020204" pitchFamily="34" charset="0"/>
                          <a:sym typeface="Calibri"/>
                        </a:rPr>
                        <a:t>MeSH</a:t>
                      </a:r>
                      <a:r>
                        <a:rPr lang="en-US" sz="1200" b="0" i="0" u="none" strike="noStrike" cap="none" dirty="0">
                          <a:latin typeface="Arial" panose="020B0604020202020204" pitchFamily="34" charset="0"/>
                          <a:ea typeface="Calibri"/>
                          <a:cs typeface="Arial" panose="020B0604020202020204" pitchFamily="34" charset="0"/>
                          <a:sym typeface="Calibri"/>
                        </a:rPr>
                        <a:t>] OR “onchocerciasis”[</a:t>
                      </a:r>
                      <a:r>
                        <a:rPr lang="en-US" sz="1200" b="0" i="0" u="none" strike="noStrike" cap="none" dirty="0" err="1">
                          <a:latin typeface="Arial" panose="020B0604020202020204" pitchFamily="34" charset="0"/>
                          <a:ea typeface="Calibri"/>
                          <a:cs typeface="Arial" panose="020B0604020202020204" pitchFamily="34" charset="0"/>
                          <a:sym typeface="Calibri"/>
                        </a:rPr>
                        <a:t>MeSH</a:t>
                      </a:r>
                      <a:r>
                        <a:rPr lang="en-US" sz="1200" b="0" i="0" u="none" strike="noStrike" cap="none" dirty="0">
                          <a:latin typeface="Arial" panose="020B0604020202020204" pitchFamily="34" charset="0"/>
                          <a:ea typeface="Calibri"/>
                          <a:cs typeface="Arial" panose="020B0604020202020204" pitchFamily="34" charset="0"/>
                          <a:sym typeface="Calibri"/>
                        </a:rPr>
                        <a:t>] OR “schistosomiasis”[</a:t>
                      </a:r>
                      <a:r>
                        <a:rPr lang="en-US" sz="1200" b="0" i="0" u="none" strike="noStrike" cap="none" dirty="0" err="1">
                          <a:latin typeface="Arial" panose="020B0604020202020204" pitchFamily="34" charset="0"/>
                          <a:ea typeface="Calibri"/>
                          <a:cs typeface="Arial" panose="020B0604020202020204" pitchFamily="34" charset="0"/>
                          <a:sym typeface="Calibri"/>
                        </a:rPr>
                        <a:t>MeSH</a:t>
                      </a:r>
                      <a:r>
                        <a:rPr lang="en-US" sz="1200" b="0" i="0" u="none" strike="noStrike" cap="none" dirty="0">
                          <a:latin typeface="Arial" panose="020B0604020202020204" pitchFamily="34" charset="0"/>
                          <a:ea typeface="Calibri"/>
                          <a:cs typeface="Arial" panose="020B0604020202020204" pitchFamily="34" charset="0"/>
                          <a:sym typeface="Calibri"/>
                        </a:rPr>
                        <a:t>] OR “trachoma”[</a:t>
                      </a:r>
                      <a:r>
                        <a:rPr lang="en-US" sz="1200" b="0" i="0" u="none" strike="noStrike" cap="none" dirty="0" err="1">
                          <a:latin typeface="Arial" panose="020B0604020202020204" pitchFamily="34" charset="0"/>
                          <a:ea typeface="Calibri"/>
                          <a:cs typeface="Arial" panose="020B0604020202020204" pitchFamily="34" charset="0"/>
                          <a:sym typeface="Calibri"/>
                        </a:rPr>
                        <a:t>MeSH</a:t>
                      </a:r>
                      <a:r>
                        <a:rPr lang="en-US" sz="1200" b="0" i="0" u="none" strike="noStrike" cap="none" dirty="0">
                          <a:latin typeface="Arial" panose="020B0604020202020204" pitchFamily="34" charset="0"/>
                          <a:ea typeface="Calibri"/>
                          <a:cs typeface="Arial" panose="020B0604020202020204" pitchFamily="34" charset="0"/>
                          <a:sym typeface="Calibri"/>
                        </a:rPr>
                        <a:t>])</a:t>
                      </a:r>
                      <a:endParaRPr sz="12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latin typeface="Arial" panose="020B0604020202020204" pitchFamily="34" charset="0"/>
                          <a:ea typeface="Calibri"/>
                          <a:cs typeface="Arial" panose="020B0604020202020204" pitchFamily="34" charset="0"/>
                          <a:sym typeface="Calibri"/>
                        </a:rPr>
                        <a:t>AND</a:t>
                      </a:r>
                      <a:endParaRPr sz="12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latin typeface="Arial" panose="020B0604020202020204" pitchFamily="34" charset="0"/>
                          <a:ea typeface="Calibri"/>
                          <a:cs typeface="Arial" panose="020B0604020202020204" pitchFamily="34" charset="0"/>
                          <a:sym typeface="Calibri"/>
                        </a:rPr>
                        <a:t>(“Primary prevention”[</a:t>
                      </a:r>
                      <a:r>
                        <a:rPr lang="en-US" sz="1200" b="0" i="0" u="none" strike="noStrike" cap="none" dirty="0" err="1">
                          <a:latin typeface="Arial" panose="020B0604020202020204" pitchFamily="34" charset="0"/>
                          <a:ea typeface="Calibri"/>
                          <a:cs typeface="Arial" panose="020B0604020202020204" pitchFamily="34" charset="0"/>
                          <a:sym typeface="Calibri"/>
                        </a:rPr>
                        <a:t>MeSH</a:t>
                      </a:r>
                      <a:r>
                        <a:rPr lang="en-US" sz="1200" b="0" i="0" u="none" strike="noStrike" cap="none" dirty="0">
                          <a:latin typeface="Arial" panose="020B0604020202020204" pitchFamily="34" charset="0"/>
                          <a:ea typeface="Calibri"/>
                          <a:cs typeface="Arial" panose="020B0604020202020204" pitchFamily="34" charset="0"/>
                          <a:sym typeface="Calibri"/>
                        </a:rPr>
                        <a:t>] OR “Secondary prevention”[</a:t>
                      </a:r>
                      <a:r>
                        <a:rPr lang="en-US" sz="1200" b="0" i="0" u="none" strike="noStrike" cap="none" dirty="0" err="1">
                          <a:latin typeface="Arial" panose="020B0604020202020204" pitchFamily="34" charset="0"/>
                          <a:ea typeface="Calibri"/>
                          <a:cs typeface="Arial" panose="020B0604020202020204" pitchFamily="34" charset="0"/>
                          <a:sym typeface="Calibri"/>
                        </a:rPr>
                        <a:t>MeSH</a:t>
                      </a:r>
                      <a:r>
                        <a:rPr lang="en-US" sz="1200" b="0" i="0" u="none" strike="noStrike" cap="none" dirty="0">
                          <a:latin typeface="Arial" panose="020B0604020202020204" pitchFamily="34" charset="0"/>
                          <a:ea typeface="Calibri"/>
                          <a:cs typeface="Arial" panose="020B0604020202020204" pitchFamily="34" charset="0"/>
                          <a:sym typeface="Calibri"/>
                        </a:rPr>
                        <a:t>] OR “intervention*”)</a:t>
                      </a:r>
                      <a:endParaRPr sz="12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latin typeface="Arial" panose="020B0604020202020204" pitchFamily="34" charset="0"/>
                          <a:ea typeface="Calibri"/>
                          <a:cs typeface="Arial" panose="020B0604020202020204" pitchFamily="34" charset="0"/>
                          <a:sym typeface="Calibri"/>
                        </a:rPr>
                        <a:t>AND</a:t>
                      </a:r>
                      <a:endParaRPr sz="12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latin typeface="Arial" panose="020B0604020202020204" pitchFamily="34" charset="0"/>
                          <a:ea typeface="Calibri"/>
                          <a:cs typeface="Arial" panose="020B0604020202020204" pitchFamily="34" charset="0"/>
                          <a:sym typeface="Calibri"/>
                        </a:rPr>
                        <a:t>(“difficult to reach” OR “hard to reach” OR “HTR*” OR “HTRP*” OR “hard-to-reach” OR “hard-to-reach population” OR “hard to reach population”)</a:t>
                      </a:r>
                      <a:endParaRPr sz="1200" u="none" strike="noStrike" cap="none" dirty="0">
                        <a:latin typeface="Arial" panose="020B0604020202020204" pitchFamily="34" charset="0"/>
                        <a:cs typeface="Arial" panose="020B0604020202020204" pitchFamily="34" charset="0"/>
                      </a:endParaRPr>
                    </a:p>
                  </a:txBody>
                  <a:tcPr marL="173825" marR="173825" marT="86900" marB="86900" anchor="ctr">
                    <a:lnT w="12700" cap="flat" cmpd="sng" algn="ctr">
                      <a:solidFill>
                        <a:schemeClr val="tx1"/>
                      </a:solidFill>
                      <a:prstDash val="solid"/>
                      <a:round/>
                      <a:headEnd type="none" w="med" len="med"/>
                      <a:tailEnd type="none" w="med" len="med"/>
                    </a:lnT>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panose="020B0604020202020204" pitchFamily="34" charset="0"/>
                          <a:ea typeface="Arial"/>
                          <a:cs typeface="Arial" panose="020B0604020202020204" pitchFamily="34" charset="0"/>
                          <a:sym typeface="Arial"/>
                        </a:rPr>
                        <a:t>16</a:t>
                      </a:r>
                      <a:endParaRPr sz="1400" u="none" strike="noStrike" cap="none" dirty="0">
                        <a:latin typeface="Arial" panose="020B0604020202020204" pitchFamily="34" charset="0"/>
                        <a:cs typeface="Arial" panose="020B0604020202020204" pitchFamily="34" charset="0"/>
                      </a:endParaRPr>
                    </a:p>
                  </a:txBody>
                  <a:tcPr marL="173825" marR="173825" marT="86900" marB="86900" anchor="ctr">
                    <a:solidFill>
                      <a:srgbClr val="FFFFFF"/>
                    </a:solidFill>
                  </a:tcPr>
                </a:tc>
                <a:extLst>
                  <a:ext uri="{0D108BD9-81ED-4DB2-BD59-A6C34878D82A}">
                    <a16:rowId xmlns:a16="http://schemas.microsoft.com/office/drawing/2014/main" val="10001"/>
                  </a:ext>
                </a:extLst>
              </a:tr>
              <a:tr h="141602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dirty="0">
                          <a:latin typeface="Arial" panose="020B0604020202020204" pitchFamily="34" charset="0"/>
                          <a:cs typeface="Arial" panose="020B0604020202020204" pitchFamily="34" charset="0"/>
                        </a:rPr>
                        <a:t>Non-NTD specific results</a:t>
                      </a:r>
                      <a:endParaRPr sz="1400" b="1"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latin typeface="Arial" panose="020B0604020202020204" pitchFamily="34" charset="0"/>
                          <a:ea typeface="Calibri"/>
                          <a:cs typeface="Arial" panose="020B0604020202020204" pitchFamily="34" charset="0"/>
                          <a:sym typeface="Calibri"/>
                        </a:rPr>
                        <a:t>(“Primary prevention”[</a:t>
                      </a:r>
                      <a:r>
                        <a:rPr lang="en-US" sz="1200" b="0" i="0" u="none" strike="noStrike" cap="none" dirty="0" err="1">
                          <a:latin typeface="Arial" panose="020B0604020202020204" pitchFamily="34" charset="0"/>
                          <a:ea typeface="Calibri"/>
                          <a:cs typeface="Arial" panose="020B0604020202020204" pitchFamily="34" charset="0"/>
                          <a:sym typeface="Calibri"/>
                        </a:rPr>
                        <a:t>MeSH</a:t>
                      </a:r>
                      <a:r>
                        <a:rPr lang="en-US" sz="1200" b="0" i="0" u="none" strike="noStrike" cap="none" dirty="0">
                          <a:latin typeface="Arial" panose="020B0604020202020204" pitchFamily="34" charset="0"/>
                          <a:ea typeface="Calibri"/>
                          <a:cs typeface="Arial" panose="020B0604020202020204" pitchFamily="34" charset="0"/>
                          <a:sym typeface="Calibri"/>
                        </a:rPr>
                        <a:t>] OR “Secondary prevention”[</a:t>
                      </a:r>
                      <a:r>
                        <a:rPr lang="en-US" sz="1200" b="0" i="0" u="none" strike="noStrike" cap="none" dirty="0" err="1">
                          <a:latin typeface="Arial" panose="020B0604020202020204" pitchFamily="34" charset="0"/>
                          <a:ea typeface="Calibri"/>
                          <a:cs typeface="Arial" panose="020B0604020202020204" pitchFamily="34" charset="0"/>
                          <a:sym typeface="Calibri"/>
                        </a:rPr>
                        <a:t>MeSH</a:t>
                      </a:r>
                      <a:r>
                        <a:rPr lang="en-US" sz="1200" b="0" i="0" u="none" strike="noStrike" cap="none" dirty="0">
                          <a:latin typeface="Arial" panose="020B0604020202020204" pitchFamily="34" charset="0"/>
                          <a:ea typeface="Calibri"/>
                          <a:cs typeface="Arial" panose="020B0604020202020204" pitchFamily="34" charset="0"/>
                          <a:sym typeface="Calibri"/>
                        </a:rPr>
                        <a:t>] OR “intervention*”)</a:t>
                      </a:r>
                      <a:endParaRPr sz="12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latin typeface="Arial" panose="020B0604020202020204" pitchFamily="34" charset="0"/>
                          <a:ea typeface="Calibri"/>
                          <a:cs typeface="Arial" panose="020B0604020202020204" pitchFamily="34" charset="0"/>
                          <a:sym typeface="Calibri"/>
                        </a:rPr>
                        <a:t>AND</a:t>
                      </a:r>
                      <a:endParaRPr sz="12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latin typeface="Arial" panose="020B0604020202020204" pitchFamily="34" charset="0"/>
                          <a:ea typeface="Calibri"/>
                          <a:cs typeface="Arial" panose="020B0604020202020204" pitchFamily="34" charset="0"/>
                          <a:sym typeface="Calibri"/>
                        </a:rPr>
                        <a:t>(“difficult to reach” OR “hard to reach” OR “HTR*” OR “HTRP*” OR “hard-to-reach” OR “hard-to-reach population” OR “hard to reach population”)</a:t>
                      </a:r>
                      <a:endParaRPr sz="12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latin typeface="Arial" panose="020B0604020202020204" pitchFamily="34" charset="0"/>
                          <a:ea typeface="Calibri"/>
                          <a:cs typeface="Arial" panose="020B0604020202020204" pitchFamily="34" charset="0"/>
                          <a:sym typeface="Calibri"/>
                        </a:rPr>
                        <a:t>AND</a:t>
                      </a:r>
                      <a:endParaRPr sz="12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latin typeface="Arial" panose="020B0604020202020204" pitchFamily="34" charset="0"/>
                          <a:ea typeface="Calibri"/>
                          <a:cs typeface="Arial" panose="020B0604020202020204" pitchFamily="34" charset="0"/>
                          <a:sym typeface="Calibri"/>
                        </a:rPr>
                        <a:t>(“developing countries”[</a:t>
                      </a:r>
                      <a:r>
                        <a:rPr lang="en-US" sz="1200" b="0" i="0" u="none" strike="noStrike" cap="none" dirty="0" err="1">
                          <a:latin typeface="Arial" panose="020B0604020202020204" pitchFamily="34" charset="0"/>
                          <a:ea typeface="Calibri"/>
                          <a:cs typeface="Arial" panose="020B0604020202020204" pitchFamily="34" charset="0"/>
                          <a:sym typeface="Calibri"/>
                        </a:rPr>
                        <a:t>MeSH</a:t>
                      </a:r>
                      <a:r>
                        <a:rPr lang="en-US" sz="1200" b="0" i="0" u="none" strike="noStrike" cap="none" dirty="0">
                          <a:latin typeface="Arial" panose="020B0604020202020204" pitchFamily="34" charset="0"/>
                          <a:ea typeface="Calibri"/>
                          <a:cs typeface="Arial" panose="020B0604020202020204" pitchFamily="34" charset="0"/>
                          <a:sym typeface="Calibri"/>
                        </a:rPr>
                        <a:t>] OR “developing </a:t>
                      </a:r>
                      <a:r>
                        <a:rPr lang="en-US" sz="1200" b="0" i="0" u="none" strike="noStrike" cap="none" dirty="0" err="1">
                          <a:latin typeface="Arial" panose="020B0604020202020204" pitchFamily="34" charset="0"/>
                          <a:ea typeface="Calibri"/>
                          <a:cs typeface="Arial" panose="020B0604020202020204" pitchFamily="34" charset="0"/>
                          <a:sym typeface="Calibri"/>
                        </a:rPr>
                        <a:t>countr</a:t>
                      </a:r>
                      <a:r>
                        <a:rPr lang="en-US" sz="1200" b="0" i="0" u="none" strike="noStrike" cap="none" dirty="0">
                          <a:latin typeface="Arial" panose="020B0604020202020204" pitchFamily="34" charset="0"/>
                          <a:ea typeface="Calibri"/>
                          <a:cs typeface="Arial" panose="020B0604020202020204" pitchFamily="34" charset="0"/>
                          <a:sym typeface="Calibri"/>
                        </a:rPr>
                        <a:t>*” OR “LMIC*” OR “low and middle income </a:t>
                      </a:r>
                      <a:r>
                        <a:rPr lang="en-US" sz="1200" b="0" i="0" u="none" strike="noStrike" cap="none" dirty="0" err="1">
                          <a:latin typeface="Arial" panose="020B0604020202020204" pitchFamily="34" charset="0"/>
                          <a:ea typeface="Calibri"/>
                          <a:cs typeface="Arial" panose="020B0604020202020204" pitchFamily="34" charset="0"/>
                          <a:sym typeface="Calibri"/>
                        </a:rPr>
                        <a:t>countr</a:t>
                      </a:r>
                      <a:r>
                        <a:rPr lang="en-US" sz="1200" b="0" i="0" u="none" strike="noStrike" cap="none" dirty="0">
                          <a:latin typeface="Arial" panose="020B0604020202020204" pitchFamily="34" charset="0"/>
                          <a:ea typeface="Calibri"/>
                          <a:cs typeface="Arial" panose="020B0604020202020204" pitchFamily="34" charset="0"/>
                          <a:sym typeface="Calibri"/>
                        </a:rPr>
                        <a:t>*” OR “low income </a:t>
                      </a:r>
                      <a:r>
                        <a:rPr lang="en-US" sz="1200" b="0" i="0" u="none" strike="noStrike" cap="none" dirty="0" err="1">
                          <a:latin typeface="Arial" panose="020B0604020202020204" pitchFamily="34" charset="0"/>
                          <a:ea typeface="Calibri"/>
                          <a:cs typeface="Arial" panose="020B0604020202020204" pitchFamily="34" charset="0"/>
                          <a:sym typeface="Calibri"/>
                        </a:rPr>
                        <a:t>countr</a:t>
                      </a:r>
                      <a:r>
                        <a:rPr lang="en-US" sz="1200" b="0" i="0" u="none" strike="noStrike" cap="none" dirty="0">
                          <a:latin typeface="Arial" panose="020B0604020202020204" pitchFamily="34" charset="0"/>
                          <a:ea typeface="Calibri"/>
                          <a:cs typeface="Arial" panose="020B0604020202020204" pitchFamily="34" charset="0"/>
                          <a:sym typeface="Calibri"/>
                        </a:rPr>
                        <a:t>*” OR “middle income </a:t>
                      </a:r>
                      <a:r>
                        <a:rPr lang="en-US" sz="1200" b="0" i="0" u="none" strike="noStrike" cap="none" dirty="0" err="1">
                          <a:latin typeface="Arial" panose="020B0604020202020204" pitchFamily="34" charset="0"/>
                          <a:ea typeface="Calibri"/>
                          <a:cs typeface="Arial" panose="020B0604020202020204" pitchFamily="34" charset="0"/>
                          <a:sym typeface="Calibri"/>
                        </a:rPr>
                        <a:t>countr</a:t>
                      </a:r>
                      <a:r>
                        <a:rPr lang="en-US" sz="1200" b="0" i="0" u="none" strike="noStrike" cap="none" dirty="0">
                          <a:latin typeface="Arial" panose="020B0604020202020204" pitchFamily="34" charset="0"/>
                          <a:ea typeface="Calibri"/>
                          <a:cs typeface="Arial" panose="020B0604020202020204" pitchFamily="34" charset="0"/>
                          <a:sym typeface="Calibri"/>
                        </a:rPr>
                        <a:t>*”)</a:t>
                      </a:r>
                      <a:endParaRPr sz="1200" u="none" strike="noStrike" cap="none" dirty="0">
                        <a:latin typeface="Arial" panose="020B0604020202020204" pitchFamily="34" charset="0"/>
                        <a:cs typeface="Arial" panose="020B0604020202020204" pitchFamily="34" charset="0"/>
                      </a:endParaRPr>
                    </a:p>
                  </a:txBody>
                  <a:tcPr marL="173825" marR="173825" marT="86900" marB="86900" anchor="ctr">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u="none" strike="noStrike" cap="none" dirty="0">
                          <a:latin typeface="Arial" panose="020B0604020202020204" pitchFamily="34" charset="0"/>
                          <a:ea typeface="Arial"/>
                          <a:cs typeface="Arial" panose="020B0604020202020204" pitchFamily="34" charset="0"/>
                          <a:sym typeface="Arial"/>
                        </a:rPr>
                        <a:t>57</a:t>
                      </a:r>
                      <a:endParaRPr sz="1200" b="0" u="none" strike="noStrike" cap="none" dirty="0">
                        <a:latin typeface="Arial" panose="020B0604020202020204" pitchFamily="34" charset="0"/>
                        <a:ea typeface="Arial"/>
                        <a:cs typeface="Arial" panose="020B0604020202020204" pitchFamily="34" charset="0"/>
                        <a:sym typeface="Arial"/>
                      </a:endParaRPr>
                    </a:p>
                  </a:txBody>
                  <a:tcPr marL="173825" marR="173825" marT="86900" marB="86900" anchor="ctr">
                    <a:solidFill>
                      <a:srgbClr val="F2F2F2"/>
                    </a:solidFill>
                  </a:tcPr>
                </a:tc>
                <a:extLst>
                  <a:ext uri="{0D108BD9-81ED-4DB2-BD59-A6C34878D82A}">
                    <a16:rowId xmlns:a16="http://schemas.microsoft.com/office/drawing/2014/main" val="10002"/>
                  </a:ext>
                </a:extLst>
              </a:tr>
            </a:tbl>
          </a:graphicData>
        </a:graphic>
      </p:graphicFrame>
      <p:sp>
        <p:nvSpPr>
          <p:cNvPr id="3" name="Google Shape;308;g2573b8cd3f2_1_2">
            <a:extLst>
              <a:ext uri="{FF2B5EF4-FFF2-40B4-BE49-F238E27FC236}">
                <a16:creationId xmlns:a16="http://schemas.microsoft.com/office/drawing/2014/main" id="{9EB362BA-43B4-2168-556F-AAFF09FA1C96}"/>
              </a:ext>
            </a:extLst>
          </p:cNvPr>
          <p:cNvSpPr/>
          <p:nvPr/>
        </p:nvSpPr>
        <p:spPr>
          <a:xfrm>
            <a:off x="70266" y="537874"/>
            <a:ext cx="7631700" cy="262500"/>
          </a:xfrm>
          <a:prstGeom prst="rect">
            <a:avLst/>
          </a:prstGeom>
          <a:solidFill>
            <a:schemeClr val="accent2"/>
          </a:solidFill>
          <a:ln>
            <a:noFill/>
          </a:ln>
        </p:spPr>
        <p:txBody>
          <a:bodyPr spcFirstLastPara="1" wrap="square" lIns="102600" tIns="51275" rIns="102600" bIns="51275" anchor="ctr" anchorCtr="0">
            <a:noAutofit/>
          </a:bodyPr>
          <a:lstStyle/>
          <a:p>
            <a:pPr marL="50800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Arial" panose="020B0604020202020204" pitchFamily="34" charset="0"/>
                <a:cs typeface="Arial" panose="020B0604020202020204" pitchFamily="34" charset="0"/>
                <a:sym typeface="Arial"/>
              </a:rPr>
              <a:t>SUBJECT MATTER EXPERTS (SMEs)</a:t>
            </a:r>
            <a:endParaRPr sz="1600" b="1" i="0" u="none" strike="noStrike" cap="none" dirty="0">
              <a:solidFill>
                <a:srgbClr val="000000"/>
              </a:solidFill>
              <a:latin typeface="Arial" panose="020B0604020202020204" pitchFamily="34" charset="0"/>
              <a:cs typeface="Arial" panose="020B0604020202020204" pitchFamily="34" charset="0"/>
              <a:sym typeface="Arial"/>
            </a:endParaRPr>
          </a:p>
        </p:txBody>
      </p:sp>
      <p:pic>
        <p:nvPicPr>
          <p:cNvPr id="4" name="Google Shape;162;g2573b8cd3f2_0_42">
            <a:extLst>
              <a:ext uri="{FF2B5EF4-FFF2-40B4-BE49-F238E27FC236}">
                <a16:creationId xmlns:a16="http://schemas.microsoft.com/office/drawing/2014/main" id="{EFD61164-4F80-6836-7BFB-8E9ADEF17B35}"/>
              </a:ext>
            </a:extLst>
          </p:cNvPr>
          <p:cNvPicPr preferRelativeResize="0"/>
          <p:nvPr/>
        </p:nvPicPr>
        <p:blipFill rotWithShape="1">
          <a:blip r:embed="rId4">
            <a:alphaModFix/>
          </a:blip>
          <a:srcRect/>
          <a:stretch/>
        </p:blipFill>
        <p:spPr>
          <a:xfrm>
            <a:off x="179937" y="1384563"/>
            <a:ext cx="3275957" cy="2768990"/>
          </a:xfrm>
          <a:prstGeom prst="rect">
            <a:avLst/>
          </a:prstGeom>
          <a:noFill/>
          <a:ln>
            <a:noFill/>
          </a:ln>
        </p:spPr>
      </p:pic>
      <p:sp>
        <p:nvSpPr>
          <p:cNvPr id="5" name="Google Shape;165;g2573b8cd3f2_0_42">
            <a:extLst>
              <a:ext uri="{FF2B5EF4-FFF2-40B4-BE49-F238E27FC236}">
                <a16:creationId xmlns:a16="http://schemas.microsoft.com/office/drawing/2014/main" id="{E95F35C9-832E-2056-6F29-D57FC86694DC}"/>
              </a:ext>
            </a:extLst>
          </p:cNvPr>
          <p:cNvSpPr txBox="1"/>
          <p:nvPr/>
        </p:nvSpPr>
        <p:spPr>
          <a:xfrm>
            <a:off x="3455893" y="1643416"/>
            <a:ext cx="4246072" cy="2769959"/>
          </a:xfrm>
          <a:prstGeom prst="rect">
            <a:avLst/>
          </a:prstGeom>
          <a:noFill/>
          <a:ln>
            <a:noFill/>
          </a:ln>
        </p:spPr>
        <p:txBody>
          <a:bodyPr spcFirstLastPara="1" wrap="square" lIns="91425" tIns="91425" rIns="91425" bIns="91425" anchor="t" anchorCtr="0">
            <a:spAutoFit/>
          </a:bodyPr>
          <a:lstStyle/>
          <a:p>
            <a:pPr marL="457200" marR="0" lvl="0" indent="-307975" algn="l" rtl="0">
              <a:spcBef>
                <a:spcPts val="0"/>
              </a:spcBef>
              <a:spcAft>
                <a:spcPts val="0"/>
              </a:spcAft>
              <a:buClr>
                <a:srgbClr val="000000"/>
              </a:buClr>
              <a:buSzPts val="1250"/>
              <a:buFont typeface="Arial"/>
              <a:buChar char="❖"/>
            </a:pPr>
            <a:r>
              <a:rPr lang="en-US" sz="1200" b="0" i="0" u="none" strike="noStrike" cap="none" dirty="0">
                <a:solidFill>
                  <a:srgbClr val="000000"/>
                </a:solidFill>
                <a:latin typeface="Arial"/>
                <a:ea typeface="Arial"/>
                <a:cs typeface="Arial"/>
                <a:sym typeface="Arial"/>
              </a:rPr>
              <a:t>Julianne Meisner </a:t>
            </a:r>
            <a:r>
              <a:rPr lang="en-US" sz="1200" b="0" i="0" u="none" strike="noStrike" cap="none" dirty="0">
                <a:solidFill>
                  <a:srgbClr val="212121"/>
                </a:solidFill>
                <a:latin typeface="Arial"/>
                <a:ea typeface="Arial"/>
                <a:cs typeface="Arial"/>
                <a:sym typeface="Arial"/>
              </a:rPr>
              <a:t>(UW: Dept. of Environmental &amp; Occupational Health Sciences)</a:t>
            </a:r>
            <a:endParaRPr sz="1200" b="0" i="0" u="none" strike="noStrike" cap="none" dirty="0">
              <a:solidFill>
                <a:srgbClr val="212121"/>
              </a:solidFill>
              <a:latin typeface="Arial"/>
              <a:ea typeface="Arial"/>
              <a:cs typeface="Arial"/>
              <a:sym typeface="Arial"/>
            </a:endParaRPr>
          </a:p>
          <a:p>
            <a:pPr marL="457200" marR="0" lvl="0" indent="-307975" algn="l" rtl="0">
              <a:spcBef>
                <a:spcPts val="0"/>
              </a:spcBef>
              <a:spcAft>
                <a:spcPts val="0"/>
              </a:spcAft>
              <a:buClr>
                <a:srgbClr val="000000"/>
              </a:buClr>
              <a:buSzPts val="1250"/>
              <a:buFont typeface="Arial"/>
              <a:buChar char="❖"/>
            </a:pPr>
            <a:r>
              <a:rPr lang="en-US" sz="1200" b="0" i="0" u="none" strike="noStrike" cap="none" dirty="0">
                <a:solidFill>
                  <a:srgbClr val="000000"/>
                </a:solidFill>
                <a:latin typeface="Arial"/>
                <a:ea typeface="Arial"/>
                <a:cs typeface="Arial"/>
                <a:sym typeface="Arial"/>
              </a:rPr>
              <a:t>Ariana Means</a:t>
            </a:r>
            <a:r>
              <a:rPr lang="en-US" sz="1200" b="0" i="0" u="none" strike="noStrike" cap="none" dirty="0">
                <a:solidFill>
                  <a:srgbClr val="212121"/>
                </a:solidFill>
                <a:latin typeface="Arial"/>
                <a:ea typeface="Arial"/>
                <a:cs typeface="Arial"/>
                <a:sym typeface="Arial"/>
              </a:rPr>
              <a:t>(UW: Dept. of Global Health)</a:t>
            </a:r>
            <a:endParaRPr sz="1200" b="0" i="0" u="none" strike="noStrike" cap="none" dirty="0">
              <a:solidFill>
                <a:srgbClr val="212121"/>
              </a:solidFill>
              <a:latin typeface="Arial"/>
              <a:ea typeface="Arial"/>
              <a:cs typeface="Arial"/>
              <a:sym typeface="Arial"/>
            </a:endParaRPr>
          </a:p>
          <a:p>
            <a:pPr marL="457200" marR="0" lvl="0" indent="-307975" algn="l" rtl="0">
              <a:spcBef>
                <a:spcPts val="0"/>
              </a:spcBef>
              <a:spcAft>
                <a:spcPts val="0"/>
              </a:spcAft>
              <a:buClr>
                <a:srgbClr val="000000"/>
              </a:buClr>
              <a:buSzPts val="1250"/>
              <a:buFont typeface="Arial"/>
              <a:buChar char="❖"/>
            </a:pPr>
            <a:r>
              <a:rPr lang="en-US" sz="1200" b="0" i="0" u="none" strike="noStrike" cap="none" dirty="0">
                <a:solidFill>
                  <a:srgbClr val="000000"/>
                </a:solidFill>
                <a:latin typeface="Arial"/>
                <a:ea typeface="Arial"/>
                <a:cs typeface="Arial"/>
                <a:sym typeface="Arial"/>
              </a:rPr>
              <a:t>Julie Jacobson</a:t>
            </a:r>
            <a:r>
              <a:rPr lang="en-US" sz="1200" b="0" i="0" u="none" strike="noStrike" cap="none" dirty="0">
                <a:solidFill>
                  <a:srgbClr val="212121"/>
                </a:solidFill>
                <a:latin typeface="Arial"/>
                <a:ea typeface="Arial"/>
                <a:cs typeface="Arial"/>
                <a:sym typeface="Arial"/>
              </a:rPr>
              <a:t> (</a:t>
            </a:r>
            <a:r>
              <a:rPr lang="en-US" sz="1200" dirty="0">
                <a:solidFill>
                  <a:srgbClr val="212121"/>
                </a:solidFill>
              </a:rPr>
              <a:t>Bridges to Development</a:t>
            </a:r>
            <a:r>
              <a:rPr lang="en-US" sz="1200" b="0" i="0" u="none" strike="noStrike" cap="none" dirty="0">
                <a:solidFill>
                  <a:srgbClr val="212121"/>
                </a:solidFill>
                <a:latin typeface="Arial"/>
                <a:ea typeface="Arial"/>
                <a:cs typeface="Arial"/>
                <a:sym typeface="Arial"/>
              </a:rPr>
              <a:t>: NTD Implementation expert)</a:t>
            </a:r>
            <a:endParaRPr sz="1200" b="0" i="0" u="none" strike="noStrike" cap="none" dirty="0">
              <a:solidFill>
                <a:srgbClr val="212121"/>
              </a:solidFill>
              <a:latin typeface="Arial"/>
              <a:ea typeface="Arial"/>
              <a:cs typeface="Arial"/>
              <a:sym typeface="Arial"/>
            </a:endParaRPr>
          </a:p>
          <a:p>
            <a:pPr marL="457200" marR="0" lvl="0" indent="-307975" algn="l" rtl="0">
              <a:spcBef>
                <a:spcPts val="0"/>
              </a:spcBef>
              <a:spcAft>
                <a:spcPts val="0"/>
              </a:spcAft>
              <a:buClr>
                <a:srgbClr val="000000"/>
              </a:buClr>
              <a:buSzPts val="1250"/>
              <a:buFont typeface="Arial"/>
              <a:buChar char="❖"/>
            </a:pPr>
            <a:r>
              <a:rPr lang="en-US" sz="1200" b="0" i="0" u="none" strike="noStrike" cap="none" dirty="0">
                <a:solidFill>
                  <a:srgbClr val="000000"/>
                </a:solidFill>
                <a:latin typeface="Arial"/>
                <a:ea typeface="Arial"/>
                <a:cs typeface="Arial"/>
                <a:sym typeface="Arial"/>
              </a:rPr>
              <a:t>Sian Freer (LSHTM: COO; Centers for Neglected Tropical Diseases)</a:t>
            </a:r>
            <a:endParaRPr lang="en-US" sz="1200" b="0" i="0" u="none" strike="noStrike" cap="none" dirty="0">
              <a:solidFill>
                <a:srgbClr val="212121"/>
              </a:solidFill>
              <a:latin typeface="Arial"/>
              <a:ea typeface="Arial"/>
              <a:cs typeface="Arial"/>
              <a:sym typeface="Arial"/>
            </a:endParaRPr>
          </a:p>
          <a:p>
            <a:pPr marL="457200" marR="0" lvl="0" indent="-307975" algn="l" rtl="0">
              <a:spcBef>
                <a:spcPts val="0"/>
              </a:spcBef>
              <a:spcAft>
                <a:spcPts val="0"/>
              </a:spcAft>
              <a:buClr>
                <a:srgbClr val="000000"/>
              </a:buClr>
              <a:buSzPts val="1250"/>
              <a:buFont typeface="Arial"/>
              <a:buChar char="❖"/>
            </a:pPr>
            <a:r>
              <a:rPr lang="en-US" sz="1200" b="0" i="0" u="none" strike="noStrike" cap="none" dirty="0" err="1">
                <a:solidFill>
                  <a:srgbClr val="000000"/>
                </a:solidFill>
                <a:latin typeface="Arial"/>
                <a:ea typeface="Arial"/>
                <a:cs typeface="Arial"/>
                <a:sym typeface="Arial"/>
              </a:rPr>
              <a:t>Folake</a:t>
            </a:r>
            <a:r>
              <a:rPr lang="en-US" sz="1200" b="0" i="0" u="none" strike="noStrike" cap="none" dirty="0">
                <a:solidFill>
                  <a:srgbClr val="000000"/>
                </a:solidFill>
                <a:latin typeface="Arial"/>
                <a:ea typeface="Arial"/>
                <a:cs typeface="Arial"/>
                <a:sym typeface="Arial"/>
              </a:rPr>
              <a:t> Olayinka</a:t>
            </a:r>
            <a:r>
              <a:rPr lang="en-US" sz="1200" b="0" i="0" u="none" strike="noStrike" cap="none" dirty="0">
                <a:solidFill>
                  <a:srgbClr val="212121"/>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USAID Immunization Technical Lead).</a:t>
            </a:r>
            <a:endParaRPr lang="en-US" sz="1200" b="0" i="0" u="none" strike="noStrike" cap="none" dirty="0">
              <a:solidFill>
                <a:srgbClr val="212121"/>
              </a:solidFill>
              <a:latin typeface="Arial"/>
              <a:ea typeface="Arial"/>
              <a:cs typeface="Arial"/>
              <a:sym typeface="Arial"/>
            </a:endParaRPr>
          </a:p>
          <a:p>
            <a:pPr marL="457200" marR="0" lvl="0" indent="-307975" algn="l" rtl="0">
              <a:spcBef>
                <a:spcPts val="0"/>
              </a:spcBef>
              <a:spcAft>
                <a:spcPts val="0"/>
              </a:spcAft>
              <a:buClr>
                <a:srgbClr val="000000"/>
              </a:buClr>
              <a:buSzPts val="1250"/>
              <a:buFont typeface="Arial"/>
              <a:buChar char="❖"/>
            </a:pPr>
            <a:r>
              <a:rPr lang="en-US" sz="1200" b="0" i="0" u="none" strike="noStrike" cap="none" dirty="0">
                <a:solidFill>
                  <a:srgbClr val="000000"/>
                </a:solidFill>
                <a:latin typeface="Arial"/>
                <a:ea typeface="Arial"/>
                <a:cs typeface="Arial"/>
                <a:sym typeface="Arial"/>
              </a:rPr>
              <a:t>Margaret Baker</a:t>
            </a:r>
            <a:r>
              <a:rPr lang="en-US" sz="1200" b="0" i="0" u="none" strike="noStrike" cap="none" dirty="0">
                <a:solidFill>
                  <a:srgbClr val="212121"/>
                </a:solidFill>
                <a:latin typeface="Arial"/>
                <a:ea typeface="Arial"/>
                <a:cs typeface="Arial"/>
                <a:sym typeface="Arial"/>
              </a:rPr>
              <a:t> (GU: NTD &amp; infectious disease Implementation expert).</a:t>
            </a:r>
            <a:endParaRPr sz="1200" b="0" i="0" u="none" strike="noStrike" cap="none" dirty="0">
              <a:solidFill>
                <a:srgbClr val="212121"/>
              </a:solidFill>
              <a:latin typeface="Arial"/>
              <a:ea typeface="Arial"/>
              <a:cs typeface="Arial"/>
              <a:sym typeface="Arial"/>
            </a:endParaRPr>
          </a:p>
          <a:p>
            <a:pPr marL="457200" marR="0" lvl="0" indent="-307975" algn="l" rtl="0">
              <a:spcBef>
                <a:spcPts val="0"/>
              </a:spcBef>
              <a:spcAft>
                <a:spcPts val="0"/>
              </a:spcAft>
              <a:buClr>
                <a:srgbClr val="000000"/>
              </a:buClr>
              <a:buSzPts val="1250"/>
              <a:buFont typeface="Arial"/>
              <a:buChar char="❖"/>
            </a:pPr>
            <a:r>
              <a:rPr lang="en-US" sz="1200" b="0" i="0" u="none" strike="noStrike" cap="none" dirty="0">
                <a:solidFill>
                  <a:srgbClr val="000000"/>
                </a:solidFill>
                <a:latin typeface="Arial"/>
                <a:ea typeface="Arial"/>
                <a:cs typeface="Arial"/>
                <a:sym typeface="Arial"/>
              </a:rPr>
              <a:t>Elizabeth Long</a:t>
            </a:r>
            <a:r>
              <a:rPr lang="en-US" sz="1200" b="0" i="0" u="none" strike="noStrike" cap="none" dirty="0">
                <a:solidFill>
                  <a:srgbClr val="212121"/>
                </a:solidFill>
                <a:latin typeface="Arial"/>
                <a:ea typeface="Arial"/>
                <a:cs typeface="Arial"/>
                <a:sym typeface="Arial"/>
              </a:rPr>
              <a:t> (Associate Director of Programs, COR-NTD).</a:t>
            </a:r>
            <a:endParaRPr sz="1200" b="0" i="0" u="none" strike="noStrike" cap="none" dirty="0">
              <a:solidFill>
                <a:srgbClr val="212121"/>
              </a:solidFill>
              <a:latin typeface="Arial"/>
              <a:ea typeface="Arial"/>
              <a:cs typeface="Arial"/>
              <a:sym typeface="Arial"/>
            </a:endParaRPr>
          </a:p>
          <a:p>
            <a:pPr marL="457200" marR="0" lvl="0" indent="-307975" algn="l" rtl="0">
              <a:spcBef>
                <a:spcPts val="0"/>
              </a:spcBef>
              <a:spcAft>
                <a:spcPts val="0"/>
              </a:spcAft>
              <a:buClr>
                <a:srgbClr val="000000"/>
              </a:buClr>
              <a:buSzPts val="1250"/>
              <a:buFont typeface="Arial"/>
              <a:buChar char="❖"/>
            </a:pPr>
            <a:r>
              <a:rPr lang="en-US" sz="1200" b="0" i="0" u="none" strike="noStrike" cap="none" dirty="0">
                <a:solidFill>
                  <a:srgbClr val="000000"/>
                </a:solidFill>
                <a:latin typeface="Arial"/>
                <a:ea typeface="Arial"/>
                <a:cs typeface="Arial"/>
                <a:sym typeface="Arial"/>
              </a:rPr>
              <a:t>Jamie Tallant</a:t>
            </a:r>
            <a:r>
              <a:rPr lang="en-US" sz="1200" b="0" i="0" u="none" strike="noStrike" cap="none" dirty="0">
                <a:solidFill>
                  <a:srgbClr val="212121"/>
                </a:solidFill>
                <a:latin typeface="Arial"/>
                <a:ea typeface="Arial"/>
                <a:cs typeface="Arial"/>
                <a:sym typeface="Arial"/>
              </a:rPr>
              <a:t> (Associate VP, END Fund).</a:t>
            </a:r>
            <a:endParaRPr sz="1200" b="0" i="0" u="none" strike="noStrike" cap="none" dirty="0">
              <a:solidFill>
                <a:srgbClr val="212121"/>
              </a:solidFill>
              <a:latin typeface="Arial"/>
              <a:ea typeface="Arial"/>
              <a:cs typeface="Arial"/>
              <a:sym typeface="Arial"/>
            </a:endParaRPr>
          </a:p>
        </p:txBody>
      </p:sp>
      <p:sp>
        <p:nvSpPr>
          <p:cNvPr id="6" name="TextBox 5">
            <a:extLst>
              <a:ext uri="{FF2B5EF4-FFF2-40B4-BE49-F238E27FC236}">
                <a16:creationId xmlns:a16="http://schemas.microsoft.com/office/drawing/2014/main" id="{4BD7B9D1-C1CD-91E8-9527-EC01AE087AF6}"/>
              </a:ext>
            </a:extLst>
          </p:cNvPr>
          <p:cNvSpPr txBox="1"/>
          <p:nvPr/>
        </p:nvSpPr>
        <p:spPr>
          <a:xfrm>
            <a:off x="2033149" y="879634"/>
            <a:ext cx="3706102" cy="523220"/>
          </a:xfrm>
          <a:prstGeom prst="rect">
            <a:avLst/>
          </a:prstGeom>
          <a:noFill/>
        </p:spPr>
        <p:txBody>
          <a:bodyPr wrap="square" rtlCol="0">
            <a:spAutoFit/>
          </a:bodyPr>
          <a:lstStyle/>
          <a:p>
            <a:pPr algn="ctr"/>
            <a:r>
              <a:rPr lang="en-GB" i="1" dirty="0">
                <a:solidFill>
                  <a:schemeClr val="bg2"/>
                </a:solidFill>
              </a:rPr>
              <a:t>With expertise in NTDs &amp;/or HTRPs </a:t>
            </a:r>
          </a:p>
          <a:p>
            <a:pPr algn="ctr"/>
            <a:r>
              <a:rPr lang="en-GB" i="1" dirty="0">
                <a:solidFill>
                  <a:schemeClr val="bg2"/>
                </a:solidFill>
              </a:rPr>
              <a:t>were interviewed between April-June 2023</a:t>
            </a:r>
          </a:p>
        </p:txBody>
      </p:sp>
    </p:spTree>
  </p:cSld>
  <p:clrMapOvr>
    <a:masterClrMapping/>
  </p:clrMapOvr>
</p:sld>
</file>

<file path=ppt/theme/theme1.xml><?xml version="1.0" encoding="utf-8"?>
<a:theme xmlns:a="http://schemas.openxmlformats.org/drawingml/2006/main" name="Office Theme">
  <a:themeElements>
    <a:clrScheme name="Custom 3">
      <a:dk1>
        <a:srgbClr val="002653"/>
      </a:dk1>
      <a:lt1>
        <a:srgbClr val="FFFFFF"/>
      </a:lt1>
      <a:dk2>
        <a:srgbClr val="002653"/>
      </a:dk2>
      <a:lt2>
        <a:srgbClr val="E7E6E6"/>
      </a:lt2>
      <a:accent1>
        <a:srgbClr val="002653"/>
      </a:accent1>
      <a:accent2>
        <a:srgbClr val="298BFF"/>
      </a:accent2>
      <a:accent3>
        <a:srgbClr val="DEDEDE"/>
      </a:accent3>
      <a:accent4>
        <a:srgbClr val="1576BB"/>
      </a:accent4>
      <a:accent5>
        <a:srgbClr val="848484"/>
      </a:accent5>
      <a:accent6>
        <a:srgbClr val="27B67A"/>
      </a:accent6>
      <a:hlink>
        <a:srgbClr val="1576BB"/>
      </a:hlink>
      <a:folHlink>
        <a:srgbClr val="298B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TotalTime>
  <Words>5230</Words>
  <Application>Microsoft Office PowerPoint</Application>
  <PresentationFormat>Custom</PresentationFormat>
  <Paragraphs>438</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Quattrocento Sans</vt:lpstr>
      <vt:lpstr>Calibri</vt:lpstr>
      <vt:lpstr>Arial Black</vt:lpstr>
      <vt:lpstr>Noto Sans Symbols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Adjumani</dc:creator>
  <cp:lastModifiedBy>Jacinta Azie</cp:lastModifiedBy>
  <cp:revision>19</cp:revision>
  <dcterms:created xsi:type="dcterms:W3CDTF">2019-05-14T18:57:53Z</dcterms:created>
  <dcterms:modified xsi:type="dcterms:W3CDTF">2023-07-18T19:45:53Z</dcterms:modified>
</cp:coreProperties>
</file>